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23"/>
  </p:notesMasterIdLst>
  <p:handoutMasterIdLst>
    <p:handoutMasterId r:id="rId24"/>
  </p:handoutMasterIdLst>
  <p:sldIdLst>
    <p:sldId id="430" r:id="rId5"/>
    <p:sldId id="490" r:id="rId6"/>
    <p:sldId id="458" r:id="rId7"/>
    <p:sldId id="483" r:id="rId8"/>
    <p:sldId id="493" r:id="rId9"/>
    <p:sldId id="485" r:id="rId10"/>
    <p:sldId id="486" r:id="rId11"/>
    <p:sldId id="487" r:id="rId12"/>
    <p:sldId id="495" r:id="rId13"/>
    <p:sldId id="464" r:id="rId14"/>
    <p:sldId id="268" r:id="rId15"/>
    <p:sldId id="497" r:id="rId16"/>
    <p:sldId id="499" r:id="rId17"/>
    <p:sldId id="496" r:id="rId18"/>
    <p:sldId id="261" r:id="rId19"/>
    <p:sldId id="494" r:id="rId20"/>
    <p:sldId id="263" r:id="rId21"/>
    <p:sldId id="264" r:id="rId22"/>
  </p:sldIdLst>
  <p:sldSz cx="24382413" cy="13716000"/>
  <p:notesSz cx="6858000" cy="9144000"/>
  <p:embeddedFontLst>
    <p:embeddedFont>
      <p:font typeface="Bitter" pitchFamily="2" charset="77"/>
      <p:regular r:id="rId25"/>
      <p:bold r:id="rId26"/>
      <p:italic r:id="rId27"/>
      <p:boldItalic r:id="rId28"/>
    </p:embeddedFont>
    <p:embeddedFont>
      <p:font typeface="Bitter SemiBold" pitchFamily="2" charset="77"/>
      <p:regular r:id="rId29"/>
      <p:bold r:id="rId30"/>
      <p:italic r:id="rId31"/>
      <p:bold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  <p:embeddedFont>
      <p:font typeface="Roboto Condensed Light" panose="02000000000000000000" pitchFamily="2" charset="0"/>
      <p:regular r:id="rId37"/>
      <p:italic r:id="rId38"/>
    </p:embeddedFont>
    <p:embeddedFont>
      <p:font typeface="Rubik" pitchFamily="2" charset="-79"/>
      <p:regular r:id="rId39"/>
      <p:bold r:id="rId40"/>
      <p:italic r:id="rId41"/>
      <p:boldItalic r:id="rId42"/>
    </p:embeddedFont>
    <p:embeddedFont>
      <p:font typeface="Rubik Medium" pitchFamily="2" charset="-79"/>
      <p:regular r:id="rId43"/>
      <p:italic r:id="rId44"/>
    </p:embeddedFont>
    <p:embeddedFont>
      <p:font typeface="Rubik SemiBold" pitchFamily="2" charset="-79"/>
      <p:regular r:id="rId45"/>
      <p:bold r:id="rId46"/>
      <p:italic r:id="rId47"/>
      <p:boldItalic r:id="rId48"/>
    </p:embeddedFont>
    <p:embeddedFont>
      <p:font typeface="Source Code Pro" panose="020B0509030403020204" pitchFamily="49" charset="0"/>
      <p:regular r:id="rId49"/>
      <p:bold r:id="rId50"/>
      <p:italic r:id="rId51"/>
      <p:boldItalic r:id="rId52"/>
    </p:embeddedFont>
    <p:embeddedFont>
      <p:font typeface="Source Code Pro Bold" panose="020B0509030403020204" pitchFamily="49" charset="0"/>
      <p:bold r:id="rId53"/>
      <p:italic r:id="rId54"/>
      <p:boldItalic r:id="rId55"/>
    </p:embeddedFont>
    <p:embeddedFont>
      <p:font typeface="Source Code Pro Medium" panose="020B0509030403020204" pitchFamily="49" charset="0"/>
      <p:regular r:id="rId56"/>
      <p:italic r:id="rId57"/>
    </p:embeddedFont>
  </p:embeddedFontLst>
  <p:custDataLst>
    <p:tags r:id="rId5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39C907-CEB6-6F44-86DB-E2B201B09924}">
          <p14:sldIdLst>
            <p14:sldId id="430"/>
            <p14:sldId id="490"/>
            <p14:sldId id="458"/>
            <p14:sldId id="483"/>
            <p14:sldId id="493"/>
            <p14:sldId id="485"/>
            <p14:sldId id="486"/>
            <p14:sldId id="487"/>
            <p14:sldId id="495"/>
            <p14:sldId id="464"/>
            <p14:sldId id="268"/>
            <p14:sldId id="497"/>
            <p14:sldId id="499"/>
            <p14:sldId id="496"/>
            <p14:sldId id="261"/>
            <p14:sldId id="494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CF8"/>
    <a:srgbClr val="B8CEB1"/>
    <a:srgbClr val="EDF4EB"/>
    <a:srgbClr val="F8EFF2"/>
    <a:srgbClr val="F6E3EA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94" autoAdjust="0"/>
    <p:restoredTop sz="96260" autoAdjust="0"/>
  </p:normalViewPr>
  <p:slideViewPr>
    <p:cSldViewPr snapToGrid="0">
      <p:cViewPr>
        <p:scale>
          <a:sx n="50" d="100"/>
          <a:sy n="50" d="100"/>
        </p:scale>
        <p:origin x="584" y="63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7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font" Target="fonts/font26.fntdata"/><Relationship Id="rId55" Type="http://schemas.openxmlformats.org/officeDocument/2006/relationships/font" Target="fonts/font31.fntdata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5.fntdata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3" Type="http://schemas.openxmlformats.org/officeDocument/2006/relationships/font" Target="fonts/font29.fntdata"/><Relationship Id="rId58" Type="http://schemas.openxmlformats.org/officeDocument/2006/relationships/tags" Target="tags/tag1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font" Target="fonts/font24.fntdata"/><Relationship Id="rId56" Type="http://schemas.openxmlformats.org/officeDocument/2006/relationships/font" Target="fonts/font32.fntdata"/><Relationship Id="rId8" Type="http://schemas.openxmlformats.org/officeDocument/2006/relationships/slide" Target="slides/slide4.xml"/><Relationship Id="rId51" Type="http://schemas.openxmlformats.org/officeDocument/2006/relationships/font" Target="fonts/font27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59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font" Target="fonts/font17.fntdata"/><Relationship Id="rId54" Type="http://schemas.openxmlformats.org/officeDocument/2006/relationships/font" Target="fonts/font30.fntdata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font" Target="fonts/font25.fntdata"/><Relationship Id="rId57" Type="http://schemas.openxmlformats.org/officeDocument/2006/relationships/font" Target="fonts/font33.fntdata"/><Relationship Id="rId10" Type="http://schemas.openxmlformats.org/officeDocument/2006/relationships/slide" Target="slides/slide6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openxmlformats.org/officeDocument/2006/relationships/font" Target="fonts/font28.fntdata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publishing institutions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United States</c:v>
                </c:pt>
                <c:pt idx="1">
                  <c:v>Colombia</c:v>
                </c:pt>
                <c:pt idx="2">
                  <c:v>United Kingdom</c:v>
                </c:pt>
                <c:pt idx="3">
                  <c:v>Australia</c:v>
                </c:pt>
                <c:pt idx="4">
                  <c:v>Spain</c:v>
                </c:pt>
                <c:pt idx="5">
                  <c:v>Brazil</c:v>
                </c:pt>
                <c:pt idx="6">
                  <c:v>Russian Federation</c:v>
                </c:pt>
                <c:pt idx="7">
                  <c:v>France</c:v>
                </c:pt>
                <c:pt idx="8">
                  <c:v>Ecuador</c:v>
                </c:pt>
                <c:pt idx="9">
                  <c:v>Netherlands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384</c:v>
                </c:pt>
                <c:pt idx="1">
                  <c:v>254</c:v>
                </c:pt>
                <c:pt idx="2">
                  <c:v>180</c:v>
                </c:pt>
                <c:pt idx="3">
                  <c:v>127</c:v>
                </c:pt>
                <c:pt idx="4">
                  <c:v>120</c:v>
                </c:pt>
                <c:pt idx="5">
                  <c:v>117</c:v>
                </c:pt>
                <c:pt idx="6">
                  <c:v>101</c:v>
                </c:pt>
                <c:pt idx="7">
                  <c:v>67</c:v>
                </c:pt>
                <c:pt idx="8">
                  <c:v>56</c:v>
                </c:pt>
                <c:pt idx="9">
                  <c:v>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B9-4D48-9352-EF76B2CC38B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77232928"/>
        <c:axId val="146612576"/>
      </c:barChart>
      <c:catAx>
        <c:axId val="17723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endParaRPr lang="en-DK"/>
          </a:p>
        </c:txPr>
        <c:crossAx val="146612576"/>
        <c:crosses val="autoZero"/>
        <c:auto val="1"/>
        <c:lblAlgn val="ctr"/>
        <c:lblOffset val="100"/>
        <c:noMultiLvlLbl val="0"/>
      </c:catAx>
      <c:valAx>
        <c:axId val="146612576"/>
        <c:scaling>
          <c:orientation val="minMax"/>
        </c:scaling>
        <c:delete val="0"/>
        <c:axPos val="t"/>
        <c:numFmt formatCode="General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7232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t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GB" sz="2000" b="0" i="0" dirty="0">
                <a:latin typeface="Rubik Medium" pitchFamily="2" charset="-79"/>
                <a:cs typeface="Rubik Medium" pitchFamily="2" charset="-79"/>
              </a:rPr>
              <a:t>Occurrences published in 2025</a:t>
            </a:r>
          </a:p>
        </c:rich>
      </c:tx>
      <c:layout>
        <c:manualLayout>
          <c:xMode val="edge"/>
          <c:yMode val="edge"/>
          <c:x val="0.28048310085579248"/>
          <c:y val="0.480270281637573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401482832013793"/>
          <c:y val="0.12536155393262097"/>
          <c:w val="0.72899268270637674"/>
          <c:h val="0.7521972826015566"/>
        </c:manualLayout>
      </c:layout>
      <c:doughnutChart>
        <c:varyColors val="1"/>
        <c:ser>
          <c:idx val="1"/>
          <c:order val="0"/>
          <c:tx>
            <c:v>2020</c:v>
          </c:tx>
          <c:dPt>
            <c:idx val="0"/>
            <c:bubble3D val="0"/>
            <c:spPr>
              <a:solidFill>
                <a:schemeClr val="accent1">
                  <a:shade val="4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FB2-E942-8B30-6227BC884EAF}"/>
              </c:ext>
            </c:extLst>
          </c:dPt>
          <c:dPt>
            <c:idx val="1"/>
            <c:bubble3D val="0"/>
            <c:spPr>
              <a:solidFill>
                <a:schemeClr val="accent1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FB2-E942-8B30-6227BC884EAF}"/>
              </c:ext>
            </c:extLst>
          </c:dPt>
          <c:dPt>
            <c:idx val="2"/>
            <c:bubble3D val="0"/>
            <c:spPr>
              <a:solidFill>
                <a:schemeClr val="accent1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FB2-E942-8B30-6227BC884EAF}"/>
              </c:ext>
            </c:extLst>
          </c:dPt>
          <c:dPt>
            <c:idx val="3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FB2-E942-8B30-6227BC884EAF}"/>
              </c:ext>
            </c:extLst>
          </c:dPt>
          <c:dPt>
            <c:idx val="4"/>
            <c:bubble3D val="0"/>
            <c:spPr>
              <a:solidFill>
                <a:schemeClr val="accent1">
                  <a:shade val="8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FB2-E942-8B30-6227BC884EAF}"/>
              </c:ext>
            </c:extLst>
          </c:dPt>
          <c:dPt>
            <c:idx val="5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FB2-E942-8B30-6227BC884EAF}"/>
              </c:ext>
            </c:extLst>
          </c:dPt>
          <c:dPt>
            <c:idx val="6"/>
            <c:bubble3D val="0"/>
            <c:spPr>
              <a:solidFill>
                <a:schemeClr val="accent1">
                  <a:tint val="8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FB2-E942-8B30-6227BC884EAF}"/>
              </c:ext>
            </c:extLst>
          </c:dPt>
          <c:dPt>
            <c:idx val="7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3FB2-E942-8B30-6227BC884EAF}"/>
              </c:ext>
            </c:extLst>
          </c:dPt>
          <c:dPt>
            <c:idx val="8"/>
            <c:bubble3D val="0"/>
            <c:spPr>
              <a:solidFill>
                <a:schemeClr val="accent1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3FB2-E942-8B30-6227BC884EAF}"/>
              </c:ext>
            </c:extLst>
          </c:dPt>
          <c:dPt>
            <c:idx val="9"/>
            <c:bubble3D val="0"/>
            <c:spPr>
              <a:solidFill>
                <a:schemeClr val="accent1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3FB2-E942-8B30-6227BC884EAF}"/>
              </c:ext>
            </c:extLst>
          </c:dPt>
          <c:dPt>
            <c:idx val="10"/>
            <c:bubble3D val="0"/>
            <c:spPr>
              <a:solidFill>
                <a:schemeClr val="accent1">
                  <a:tint val="4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3FB2-E942-8B30-6227BC884EAF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CAA9C07A-6F59-E241-B8E2-0111DE265474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3FB2-E942-8B30-6227BC884EA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0B722AD-9AE2-E240-B388-1E2C679FB08D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3FB2-E942-8B30-6227BC884EAF}"/>
                </c:ext>
              </c:extLst>
            </c:dLbl>
            <c:dLbl>
              <c:idx val="2"/>
              <c:layout>
                <c:manualLayout>
                  <c:x val="-7.5957412557201252E-3"/>
                  <c:y val="2.6377875845865375E-3"/>
                </c:manualLayout>
              </c:layout>
              <c:tx>
                <c:rich>
                  <a:bodyPr/>
                  <a:lstStyle/>
                  <a:p>
                    <a:fld id="{D458EC49-ED02-E84E-B189-F9266F80B69A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3FB2-E942-8B30-6227BC884EAF}"/>
                </c:ext>
              </c:extLst>
            </c:dLbl>
            <c:dLbl>
              <c:idx val="3"/>
              <c:layout>
                <c:manualLayout>
                  <c:x val="-1.2501528818155947E-2"/>
                  <c:y val="2.5632843624919109E-3"/>
                </c:manualLayout>
              </c:layout>
              <c:tx>
                <c:rich>
                  <a:bodyPr/>
                  <a:lstStyle/>
                  <a:p>
                    <a:fld id="{883BC21D-4C2C-EE40-A56E-21B5750E1110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3FB2-E942-8B30-6227BC884EAF}"/>
                </c:ext>
              </c:extLst>
            </c:dLbl>
            <c:dLbl>
              <c:idx val="4"/>
              <c:layout>
                <c:manualLayout>
                  <c:x val="-7.9512654148713481E-3"/>
                  <c:y val="2.525951561263424E-3"/>
                </c:manualLayout>
              </c:layout>
              <c:tx>
                <c:rich>
                  <a:bodyPr/>
                  <a:lstStyle/>
                  <a:p>
                    <a:fld id="{5BF3A508-7255-A14F-8FBC-6D226DB7E8C7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3FB2-E942-8B30-6227BC884EAF}"/>
                </c:ext>
              </c:extLst>
            </c:dLbl>
            <c:dLbl>
              <c:idx val="5"/>
              <c:layout>
                <c:manualLayout>
                  <c:x val="-6.3249044094832825E-3"/>
                  <c:y val="1.9909945488374536E-3"/>
                </c:manualLayout>
              </c:layout>
              <c:tx>
                <c:rich>
                  <a:bodyPr/>
                  <a:lstStyle/>
                  <a:p>
                    <a:fld id="{2984B8B2-EAE5-1948-9B35-BCE7B8C1F637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3FB2-E942-8B30-6227BC884EAF}"/>
                </c:ext>
              </c:extLst>
            </c:dLbl>
            <c:dLbl>
              <c:idx val="6"/>
              <c:layout>
                <c:manualLayout>
                  <c:x val="-8.5022584232434372E-3"/>
                  <c:y val="1.4932760398671321E-3"/>
                </c:manualLayout>
              </c:layout>
              <c:tx>
                <c:rich>
                  <a:bodyPr/>
                  <a:lstStyle/>
                  <a:p>
                    <a:fld id="{39F4BA73-99D7-C346-B319-E9AFDFBE1727}" type="CELLRANGE">
                      <a:rPr lang="en-US" dirty="0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3FB2-E942-8B30-6227BC884EAF}"/>
                </c:ext>
              </c:extLst>
            </c:dLbl>
            <c:dLbl>
              <c:idx val="7"/>
              <c:layout>
                <c:manualLayout>
                  <c:x val="-5.6874607022551404E-3"/>
                  <c:y val="-3.7238503455760999E-5"/>
                </c:manualLayout>
              </c:layout>
              <c:tx>
                <c:rich>
                  <a:bodyPr/>
                  <a:lstStyle/>
                  <a:p>
                    <a:fld id="{42EC4B82-7C66-8343-BA3A-8FDD15C0E363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3FB2-E942-8B30-6227BC884EAF}"/>
                </c:ext>
              </c:extLst>
            </c:dLbl>
            <c:dLbl>
              <c:idx val="8"/>
              <c:layout>
                <c:manualLayout>
                  <c:x val="-6.2222514377491892E-3"/>
                  <c:y val="3.0982675901012106E-3"/>
                </c:manualLayout>
              </c:layout>
              <c:tx>
                <c:rich>
                  <a:bodyPr/>
                  <a:lstStyle/>
                  <a:p>
                    <a:fld id="{6A1F9EB7-A1ED-CB4E-BBC3-FA447973118B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3FB2-E942-8B30-6227BC884EAF}"/>
                </c:ext>
              </c:extLst>
            </c:dLbl>
            <c:dLbl>
              <c:idx val="9"/>
              <c:layout>
                <c:manualLayout>
                  <c:x val="-5.7802765797418587E-3"/>
                  <c:y val="-3.4096730688370652E-3"/>
                </c:manualLayout>
              </c:layout>
              <c:tx>
                <c:rich>
                  <a:bodyPr/>
                  <a:lstStyle/>
                  <a:p>
                    <a:fld id="{9BE7EDB6-6759-274A-A0C1-48369AFCFA5A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3FB2-E942-8B30-6227BC884EAF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0D91AEA5-9E8F-3A45-9D42-DE4684B96700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3FB2-E942-8B30-6227BC884EA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US</c:v>
                </c:pt>
                <c:pt idx="1">
                  <c:v>AU</c:v>
                </c:pt>
                <c:pt idx="2">
                  <c:v>GB</c:v>
                </c:pt>
                <c:pt idx="3">
                  <c:v>BE</c:v>
                </c:pt>
                <c:pt idx="4">
                  <c:v>CA</c:v>
                </c:pt>
                <c:pt idx="5">
                  <c:v>NO</c:v>
                </c:pt>
                <c:pt idx="6">
                  <c:v>NL</c:v>
                </c:pt>
                <c:pt idx="7">
                  <c:v>SE</c:v>
                </c:pt>
                <c:pt idx="8">
                  <c:v>IN</c:v>
                </c:pt>
                <c:pt idx="9">
                  <c:v>FR</c:v>
                </c:pt>
                <c:pt idx="10">
                  <c:v>OTHER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195295350</c:v>
                </c:pt>
                <c:pt idx="1">
                  <c:v>51587057</c:v>
                </c:pt>
                <c:pt idx="2">
                  <c:v>42163946</c:v>
                </c:pt>
                <c:pt idx="3">
                  <c:v>34762028</c:v>
                </c:pt>
                <c:pt idx="4">
                  <c:v>30672153</c:v>
                </c:pt>
                <c:pt idx="5">
                  <c:v>24861909</c:v>
                </c:pt>
                <c:pt idx="6">
                  <c:v>17939048</c:v>
                </c:pt>
                <c:pt idx="7">
                  <c:v>12823711</c:v>
                </c:pt>
                <c:pt idx="8">
                  <c:v>12262645</c:v>
                </c:pt>
                <c:pt idx="9">
                  <c:v>11488380</c:v>
                </c:pt>
                <c:pt idx="10">
                  <c:v>105662680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US</c:v>
                  </c:pt>
                  <c:pt idx="1">
                    <c:v>AU</c:v>
                  </c:pt>
                  <c:pt idx="2">
                    <c:v>GB</c:v>
                  </c:pt>
                  <c:pt idx="3">
                    <c:v>BE</c:v>
                  </c:pt>
                  <c:pt idx="4">
                    <c:v>CA</c:v>
                  </c:pt>
                  <c:pt idx="5">
                    <c:v>NO</c:v>
                  </c:pt>
                  <c:pt idx="6">
                    <c:v>NL</c:v>
                  </c:pt>
                  <c:pt idx="7">
                    <c:v>SE</c:v>
                  </c:pt>
                  <c:pt idx="8">
                    <c:v>IN</c:v>
                  </c:pt>
                  <c:pt idx="9">
                    <c:v>FR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3FB2-E942-8B30-6227BC884E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Download requests </a:t>
            </a:r>
            <a:br>
              <a:rPr lang="en-US" sz="1800" b="0" i="0" dirty="0">
                <a:latin typeface="Rubik Medium" pitchFamily="2" charset="-79"/>
                <a:cs typeface="Rubik Medium" pitchFamily="2" charset="-79"/>
              </a:rPr>
            </a:b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by country, island</a:t>
            </a:r>
          </a:p>
          <a:p>
            <a:pPr>
              <a:defRPr sz="1800">
                <a:latin typeface="Rubik Medium" pitchFamily="2" charset="-79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or territory</a:t>
            </a:r>
          </a:p>
        </c:rich>
      </c:tx>
      <c:layout>
        <c:manualLayout>
          <c:xMode val="edge"/>
          <c:yMode val="edge"/>
          <c:x val="0.37124603463837624"/>
          <c:y val="0.575922887696958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129759142797921"/>
          <c:y val="0.25064467651390804"/>
          <c:w val="0.71908881194866714"/>
          <c:h val="0.74935532348609191"/>
        </c:manualLayout>
      </c:layout>
      <c:doughnutChart>
        <c:varyColors val="1"/>
        <c:ser>
          <c:idx val="1"/>
          <c:order val="0"/>
          <c:tx>
            <c:v>2020</c:v>
          </c:tx>
          <c:dPt>
            <c:idx val="0"/>
            <c:bubble3D val="0"/>
            <c:spPr>
              <a:solidFill>
                <a:schemeClr val="accent2">
                  <a:shade val="4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932-9340-B78C-7D6B33AF2193}"/>
              </c:ext>
            </c:extLst>
          </c:dPt>
          <c:dPt>
            <c:idx val="1"/>
            <c:bubble3D val="0"/>
            <c:spPr>
              <a:solidFill>
                <a:schemeClr val="accent2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932-9340-B78C-7D6B33AF2193}"/>
              </c:ext>
            </c:extLst>
          </c:dPt>
          <c:dPt>
            <c:idx val="2"/>
            <c:bubble3D val="0"/>
            <c:spPr>
              <a:solidFill>
                <a:schemeClr val="accent2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932-9340-B78C-7D6B33AF2193}"/>
              </c:ext>
            </c:extLst>
          </c:dPt>
          <c:dPt>
            <c:idx val="3"/>
            <c:bubble3D val="0"/>
            <c:spPr>
              <a:solidFill>
                <a:schemeClr val="accent2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932-9340-B78C-7D6B33AF2193}"/>
              </c:ext>
            </c:extLst>
          </c:dPt>
          <c:dPt>
            <c:idx val="4"/>
            <c:bubble3D val="0"/>
            <c:spPr>
              <a:solidFill>
                <a:schemeClr val="accent2">
                  <a:shade val="8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932-9340-B78C-7D6B33AF2193}"/>
              </c:ext>
            </c:extLst>
          </c:dPt>
          <c:dPt>
            <c:idx val="5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932-9340-B78C-7D6B33AF2193}"/>
              </c:ext>
            </c:extLst>
          </c:dPt>
          <c:dPt>
            <c:idx val="6"/>
            <c:bubble3D val="0"/>
            <c:spPr>
              <a:solidFill>
                <a:schemeClr val="accent2">
                  <a:tint val="8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A932-9340-B78C-7D6B33AF2193}"/>
              </c:ext>
            </c:extLst>
          </c:dPt>
          <c:dPt>
            <c:idx val="7"/>
            <c:bubble3D val="0"/>
            <c:spPr>
              <a:solidFill>
                <a:schemeClr val="accent2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A932-9340-B78C-7D6B33AF2193}"/>
              </c:ext>
            </c:extLst>
          </c:dPt>
          <c:dPt>
            <c:idx val="8"/>
            <c:bubble3D val="0"/>
            <c:spPr>
              <a:solidFill>
                <a:schemeClr val="accent2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A932-9340-B78C-7D6B33AF2193}"/>
              </c:ext>
            </c:extLst>
          </c:dPt>
          <c:dPt>
            <c:idx val="9"/>
            <c:bubble3D val="0"/>
            <c:spPr>
              <a:solidFill>
                <a:schemeClr val="accent2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A932-9340-B78C-7D6B33AF2193}"/>
              </c:ext>
            </c:extLst>
          </c:dPt>
          <c:dPt>
            <c:idx val="10"/>
            <c:bubble3D val="0"/>
            <c:spPr>
              <a:solidFill>
                <a:schemeClr val="accent2">
                  <a:tint val="4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A932-9340-B78C-7D6B33AF2193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57EAAA74-529D-344B-A575-855C13A7604B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A932-9340-B78C-7D6B33AF2193}"/>
                </c:ext>
              </c:extLst>
            </c:dLbl>
            <c:dLbl>
              <c:idx val="1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chemeClr val="bg1"/>
                        </a:solidFill>
                        <a:latin typeface="Rubik Medium" pitchFamily="2" charset="-79"/>
                        <a:ea typeface="+mn-ea"/>
                        <a:cs typeface="Rubik Medium" pitchFamily="2" charset="-79"/>
                      </a:defRPr>
                    </a:pPr>
                    <a:fld id="{FE4EEB41-EE76-4D47-B19E-4D1A219CB92F}" type="CELLRANGE">
                      <a:rPr lang="en-US"/>
                      <a:pPr>
                        <a:defRPr sz="140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defRPr>
                      </a:pPr>
                      <a:t>[CELLRANGE]</a:t>
                    </a:fld>
                    <a:endParaRPr lang="en-DK"/>
                  </a:p>
                </c:rich>
              </c:tx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Rubik Medium" pitchFamily="2" charset="-79"/>
                      <a:ea typeface="+mn-ea"/>
                      <a:cs typeface="Rubik Medium" pitchFamily="2" charset="-79"/>
                    </a:defRPr>
                  </a:pPr>
                  <a:endParaRPr lang="en-DK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A932-9340-B78C-7D6B33AF219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D7BCE9A4-E55B-A544-8424-142B6AE8970C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A932-9340-B78C-7D6B33AF219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4AA61696-3104-D942-B666-92A67C89535B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A932-9340-B78C-7D6B33AF2193}"/>
                </c:ext>
              </c:extLst>
            </c:dLbl>
            <c:dLbl>
              <c:idx val="4"/>
              <c:layout>
                <c:manualLayout>
                  <c:x val="8.8130014671565626E-3"/>
                  <c:y val="6.2194810797998601E-3"/>
                </c:manualLayout>
              </c:layout>
              <c:tx>
                <c:rich>
                  <a:bodyPr/>
                  <a:lstStyle/>
                  <a:p>
                    <a:fld id="{28CEBAA1-6D57-E747-A8B9-96D7F89EE78F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A932-9340-B78C-7D6B33AF2193}"/>
                </c:ext>
              </c:extLst>
            </c:dLbl>
            <c:dLbl>
              <c:idx val="5"/>
              <c:layout>
                <c:manualLayout>
                  <c:x val="1.1769562479609729E-2"/>
                  <c:y val="1.4103886670666475E-2"/>
                </c:manualLayout>
              </c:layout>
              <c:tx>
                <c:rich>
                  <a:bodyPr/>
                  <a:lstStyle/>
                  <a:p>
                    <a:fld id="{3E1D8354-D981-BA42-90CA-E4B6436065DB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A932-9340-B78C-7D6B33AF2193}"/>
                </c:ext>
              </c:extLst>
            </c:dLbl>
            <c:dLbl>
              <c:idx val="6"/>
              <c:layout>
                <c:manualLayout>
                  <c:x val="-2.9338847661815552E-3"/>
                  <c:y val="9.549359499626018E-3"/>
                </c:manualLayout>
              </c:layout>
              <c:tx>
                <c:rich>
                  <a:bodyPr/>
                  <a:lstStyle/>
                  <a:p>
                    <a:fld id="{0035C3FC-0E85-5940-93F1-7D2F3F313383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A932-9340-B78C-7D6B33AF2193}"/>
                </c:ext>
              </c:extLst>
            </c:dLbl>
            <c:dLbl>
              <c:idx val="7"/>
              <c:layout>
                <c:manualLayout>
                  <c:x val="-5.1285980184851733E-3"/>
                  <c:y val="4.9947116308997177E-3"/>
                </c:manualLayout>
              </c:layout>
              <c:tx>
                <c:rich>
                  <a:bodyPr/>
                  <a:lstStyle/>
                  <a:p>
                    <a:fld id="{63FD12E1-83F5-1C45-9961-072D8B2FDD69}" type="CELLRANGE">
                      <a:rPr lang="en-US" dirty="0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A932-9340-B78C-7D6B33AF2193}"/>
                </c:ext>
              </c:extLst>
            </c:dLbl>
            <c:dLbl>
              <c:idx val="8"/>
              <c:layout>
                <c:manualLayout>
                  <c:x val="-4.3923204467012922E-3"/>
                  <c:y val="5.0828209414829862E-3"/>
                </c:manualLayout>
              </c:layout>
              <c:tx>
                <c:rich>
                  <a:bodyPr/>
                  <a:lstStyle/>
                  <a:p>
                    <a:fld id="{C6F85349-110C-6247-874B-C08DB8D47C0F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A932-9340-B78C-7D6B33AF2193}"/>
                </c:ext>
              </c:extLst>
            </c:dLbl>
            <c:dLbl>
              <c:idx val="9"/>
              <c:layout>
                <c:manualLayout>
                  <c:x val="-9.5436016472156444E-3"/>
                  <c:y val="3.1537098304522276E-3"/>
                </c:manualLayout>
              </c:layout>
              <c:tx>
                <c:rich>
                  <a:bodyPr/>
                  <a:lstStyle/>
                  <a:p>
                    <a:fld id="{0E54DC9A-B4A5-5B44-95CA-0F064397BA85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A932-9340-B78C-7D6B33AF2193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F2C43FAE-A26E-9741-9F95-69CFB4612746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A932-9340-B78C-7D6B33AF2193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CN</c:v>
                </c:pt>
                <c:pt idx="1">
                  <c:v>US</c:v>
                </c:pt>
                <c:pt idx="2">
                  <c:v>MX</c:v>
                </c:pt>
                <c:pt idx="3">
                  <c:v>BR</c:v>
                </c:pt>
                <c:pt idx="4">
                  <c:v>CO</c:v>
                </c:pt>
                <c:pt idx="5">
                  <c:v>GB</c:v>
                </c:pt>
                <c:pt idx="6">
                  <c:v>ES</c:v>
                </c:pt>
                <c:pt idx="7">
                  <c:v>DE</c:v>
                </c:pt>
                <c:pt idx="8">
                  <c:v>CA</c:v>
                </c:pt>
                <c:pt idx="9">
                  <c:v>IT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41998</c:v>
                </c:pt>
                <c:pt idx="1">
                  <c:v>35340</c:v>
                </c:pt>
                <c:pt idx="2">
                  <c:v>19086</c:v>
                </c:pt>
                <c:pt idx="3">
                  <c:v>12412</c:v>
                </c:pt>
                <c:pt idx="4">
                  <c:v>11592</c:v>
                </c:pt>
                <c:pt idx="5">
                  <c:v>10458</c:v>
                </c:pt>
                <c:pt idx="6">
                  <c:v>9408</c:v>
                </c:pt>
                <c:pt idx="7">
                  <c:v>6794</c:v>
                </c:pt>
                <c:pt idx="8">
                  <c:v>6013</c:v>
                </c:pt>
                <c:pt idx="9">
                  <c:v>5300</c:v>
                </c:pt>
                <c:pt idx="10">
                  <c:v>80990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CN</c:v>
                  </c:pt>
                  <c:pt idx="1">
                    <c:v>US</c:v>
                  </c:pt>
                  <c:pt idx="2">
                    <c:v>MX</c:v>
                  </c:pt>
                  <c:pt idx="3">
                    <c:v>BR</c:v>
                  </c:pt>
                  <c:pt idx="4">
                    <c:v>CO</c:v>
                  </c:pt>
                  <c:pt idx="5">
                    <c:v>GB</c:v>
                  </c:pt>
                  <c:pt idx="6">
                    <c:v>ES</c:v>
                  </c:pt>
                  <c:pt idx="7">
                    <c:v>DE</c:v>
                  </c:pt>
                  <c:pt idx="8">
                    <c:v>CA</c:v>
                  </c:pt>
                  <c:pt idx="9">
                    <c:v>IT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A932-9340-B78C-7D6B33AF21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Annual totals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8.7443286774287875E-3"/>
                  <c:y val="-2.2447287322422135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E7C-8140-984E-96F3969A2D24}"/>
                </c:ext>
              </c:extLst>
            </c:dLbl>
            <c:dLbl>
              <c:idx val="1"/>
              <c:layout>
                <c:manualLayout>
                  <c:x val="6.10591312413563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BE7C-8140-984E-96F3969A2D24}"/>
                </c:ext>
              </c:extLst>
            </c:dLbl>
            <c:dLbl>
              <c:idx val="2"/>
              <c:layout>
                <c:manualLayout>
                  <c:x val="4.2929236657274876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BE7C-8140-984E-96F3969A2D24}"/>
                </c:ext>
              </c:extLst>
            </c:dLbl>
            <c:dLbl>
              <c:idx val="3"/>
              <c:layout>
                <c:manualLayout>
                  <c:x val="4.0939950483719059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BE7C-8140-984E-96F3969A2D24}"/>
                </c:ext>
              </c:extLst>
            </c:dLbl>
            <c:dLbl>
              <c:idx val="4"/>
              <c:layout>
                <c:manualLayout>
                  <c:x val="3.574389785885956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BE7C-8140-984E-96F3969A2D24}"/>
                </c:ext>
              </c:extLst>
            </c:dLbl>
            <c:dLbl>
              <c:idx val="5"/>
              <c:layout>
                <c:manualLayout>
                  <c:x val="4.0092124608700217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BE7C-8140-984E-96F3969A2D24}"/>
                </c:ext>
              </c:extLst>
            </c:dLbl>
            <c:dLbl>
              <c:idx val="6"/>
              <c:layout>
                <c:manualLayout>
                  <c:x val="5.228955928838799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BE7C-8140-984E-96F3969A2D24}"/>
                </c:ext>
              </c:extLst>
            </c:dLbl>
            <c:dLbl>
              <c:idx val="7"/>
              <c:layout>
                <c:manualLayout>
                  <c:x val="2.818948496289965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E7C-8140-984E-96F3969A2D24}"/>
                </c:ext>
              </c:extLst>
            </c:dLbl>
            <c:dLbl>
              <c:idx val="8"/>
              <c:layout>
                <c:manualLayout>
                  <c:x val="2.89264725476189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E7C-8140-984E-96F3969A2D24}"/>
                </c:ext>
              </c:extLst>
            </c:dLbl>
            <c:dLbl>
              <c:idx val="9"/>
              <c:layout>
                <c:manualLayout>
                  <c:x val="2.549977043126888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7C-8140-984E-96F3969A2D24}"/>
                </c:ext>
              </c:extLst>
            </c:dLbl>
            <c:dLbl>
              <c:idx val="10"/>
              <c:layout>
                <c:manualLayout>
                  <c:x val="2.5204975397380845E-3"/>
                  <c:y val="-5.611821830605533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7C-8140-984E-96F3969A2D24}"/>
                </c:ext>
              </c:extLst>
            </c:dLbl>
            <c:dLbl>
              <c:idx val="11"/>
              <c:layout>
                <c:manualLayout>
                  <c:x val="5.32842023751659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E7C-8140-984E-96F3969A2D24}"/>
                </c:ext>
              </c:extLst>
            </c:dLbl>
            <c:dLbl>
              <c:idx val="12"/>
              <c:layout>
                <c:manualLayout>
                  <c:x val="7.4767100317125182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E7C-8140-984E-96F3969A2D24}"/>
                </c:ext>
              </c:extLst>
            </c:dLbl>
            <c:dLbl>
              <c:idx val="13"/>
              <c:layout>
                <c:manualLayout>
                  <c:x val="6.249654718415033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E7C-8140-984E-96F3969A2D24}"/>
                </c:ext>
              </c:extLst>
            </c:dLbl>
            <c:dLbl>
              <c:idx val="14"/>
              <c:layout>
                <c:manualLayout>
                  <c:x val="-5.7042839057231554E-3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K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8030402420754683E-2"/>
                      <c:h val="3.933422376339546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11-BE7C-8140-984E-96F3969A2D24}"/>
                </c:ext>
              </c:extLst>
            </c:dLbl>
            <c:dLbl>
              <c:idx val="15"/>
              <c:layout>
                <c:manualLayout>
                  <c:x val="1.2417950649917513E-3"/>
                  <c:y val="-2.8059109153027669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3DE-D14C-88ED-EB6C8AFDF26F}"/>
                </c:ext>
              </c:extLst>
            </c:dLbl>
            <c:dLbl>
              <c:idx val="16"/>
              <c:layout>
                <c:manualLayout>
                  <c:x val="1.1010681561475805E-2"/>
                  <c:y val="3.5073886441284586E-1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K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9053893638880269E-2"/>
                      <c:h val="3.6273194676749908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2E8E-FB45-A112-792A7DFB27CC}"/>
                </c:ext>
              </c:extLst>
            </c:dLbl>
            <c:dLbl>
              <c:idx val="17"/>
              <c:layout>
                <c:manualLayout>
                  <c:x val="1.1054813770781309E-2"/>
                  <c:y val="4.5915436299683388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71B-B94C-A191-C18933AA6FC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Sheet1!$A$2:$A$19</c:f>
              <c:numCache>
                <c:formatCode>General</c:formatCode>
                <c:ptCount val="18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  <c:pt idx="16">
                  <c:v>2024</c:v>
                </c:pt>
                <c:pt idx="17">
                  <c:v>2025</c:v>
                </c:pt>
              </c:numCache>
            </c:num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52</c:v>
                </c:pt>
                <c:pt idx="1">
                  <c:v>89</c:v>
                </c:pt>
                <c:pt idx="2">
                  <c:v>148</c:v>
                </c:pt>
                <c:pt idx="3">
                  <c:v>169</c:v>
                </c:pt>
                <c:pt idx="4">
                  <c:v>229</c:v>
                </c:pt>
                <c:pt idx="5">
                  <c:v>249</c:v>
                </c:pt>
                <c:pt idx="6">
                  <c:v>350</c:v>
                </c:pt>
                <c:pt idx="7">
                  <c:v>407</c:v>
                </c:pt>
                <c:pt idx="8">
                  <c:v>428</c:v>
                </c:pt>
                <c:pt idx="9">
                  <c:v>696</c:v>
                </c:pt>
                <c:pt idx="10">
                  <c:v>676</c:v>
                </c:pt>
                <c:pt idx="11">
                  <c:v>743</c:v>
                </c:pt>
                <c:pt idx="12" formatCode="0">
                  <c:v>987</c:v>
                </c:pt>
                <c:pt idx="13" formatCode="0">
                  <c:v>1300</c:v>
                </c:pt>
                <c:pt idx="14" formatCode="0">
                  <c:v>1487</c:v>
                </c:pt>
                <c:pt idx="15" formatCode="0">
                  <c:v>1782</c:v>
                </c:pt>
                <c:pt idx="16" formatCode="0">
                  <c:v>2254</c:v>
                </c:pt>
                <c:pt idx="17">
                  <c:v>1267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7C-8140-984E-96F3969A2D2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YTD 2025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17"/>
              <c:layout>
                <c:manualLayout>
                  <c:x val="3.1248273592075168E-3"/>
                  <c:y val="-7.6525727166139061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71B-B94C-A191-C18933AA6FC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Sheet1!$A$2:$A$19</c:f>
              <c:numCache>
                <c:formatCode>General</c:formatCode>
                <c:ptCount val="18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  <c:pt idx="16">
                  <c:v>2024</c:v>
                </c:pt>
                <c:pt idx="17">
                  <c:v>2025</c:v>
                </c:pt>
              </c:numCache>
            </c:numRef>
          </c:cat>
          <c:val>
            <c:numRef>
              <c:f>Sheet1!$C$2:$C$19</c:f>
              <c:numCache>
                <c:formatCode>0</c:formatCode>
                <c:ptCount val="18"/>
                <c:pt idx="17" formatCode="General">
                  <c:v>2534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1B-B94C-A191-C18933AA6FC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077874799"/>
        <c:axId val="2078203359"/>
      </c:barChart>
      <c:catAx>
        <c:axId val="20778747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8203359"/>
        <c:crosses val="autoZero"/>
        <c:auto val="1"/>
        <c:lblAlgn val="ctr"/>
        <c:lblOffset val="100"/>
        <c:noMultiLvlLbl val="0"/>
      </c:catAx>
      <c:valAx>
        <c:axId val="20782033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78747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23105210039489"/>
          <c:y val="7.8117386230355926E-2"/>
          <c:w val="0.79248307040394106"/>
          <c:h val="0.8212584491820635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3.3836118079519058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410-3A45-A0AE-6525D06B137F}"/>
                </c:ext>
              </c:extLst>
            </c:dLbl>
            <c:dLbl>
              <c:idx val="1"/>
              <c:layout>
                <c:manualLayout>
                  <c:x val="-6.0262422343888671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410-3A45-A0AE-6525D06B137F}"/>
                </c:ext>
              </c:extLst>
            </c:dLbl>
            <c:dLbl>
              <c:idx val="2"/>
              <c:layout>
                <c:manualLayout>
                  <c:x val="1.8135323400931733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848-0B46-BECF-F68CFBF6CD9A}"/>
                </c:ext>
              </c:extLst>
            </c:dLbl>
            <c:dLbl>
              <c:idx val="3"/>
              <c:layout>
                <c:manualLayout>
                  <c:x val="-1.0339781322549891E-3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410-3A45-A0AE-6525D06B137F}"/>
                </c:ext>
              </c:extLst>
            </c:dLbl>
            <c:dLbl>
              <c:idx val="4"/>
              <c:layout>
                <c:manualLayout>
                  <c:x val="7.1320546368843244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410-3A45-A0AE-6525D06B137F}"/>
                </c:ext>
              </c:extLst>
            </c:dLbl>
            <c:dLbl>
              <c:idx val="5"/>
              <c:layout>
                <c:manualLayout>
                  <c:x val="2.316720519150189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410-3A45-A0AE-6525D06B137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Oceania</c:v>
                </c:pt>
                <c:pt idx="1">
                  <c:v>Africa</c:v>
                </c:pt>
                <c:pt idx="2">
                  <c:v>Latin America</c:v>
                </c:pt>
                <c:pt idx="3">
                  <c:v>North America</c:v>
                </c:pt>
                <c:pt idx="4">
                  <c:v>Asia</c:v>
                </c:pt>
                <c:pt idx="5">
                  <c:v>Europe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75</c:v>
                </c:pt>
                <c:pt idx="1">
                  <c:v>151</c:v>
                </c:pt>
                <c:pt idx="2">
                  <c:v>332</c:v>
                </c:pt>
                <c:pt idx="3">
                  <c:v>337</c:v>
                </c:pt>
                <c:pt idx="4">
                  <c:v>636</c:v>
                </c:pt>
                <c:pt idx="5">
                  <c:v>841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10-3A45-A0AE-6525D06B13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2024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4.5939104217072196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F410-3A45-A0AE-6525D06B137F}"/>
                </c:ext>
              </c:extLst>
            </c:dLbl>
            <c:dLbl>
              <c:idx val="1"/>
              <c:layout>
                <c:manualLayout>
                  <c:x val="4.2787103510745408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F410-3A45-A0AE-6525D06B137F}"/>
                </c:ext>
              </c:extLst>
            </c:dLbl>
            <c:dLbl>
              <c:idx val="2"/>
              <c:layout>
                <c:manualLayout>
                  <c:x val="4.125289764208579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848-0B46-BECF-F68CFBF6CD9A}"/>
                </c:ext>
              </c:extLst>
            </c:dLbl>
            <c:dLbl>
              <c:idx val="3"/>
              <c:layout>
                <c:manualLayout>
                  <c:x val="-5.6509625922820039E-4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410-3A45-A0AE-6525D06B137F}"/>
                </c:ext>
              </c:extLst>
            </c:dLbl>
            <c:dLbl>
              <c:idx val="4"/>
              <c:layout>
                <c:manualLayout>
                  <c:x val="4.003563328090507E-4"/>
                  <c:y val="3.404982255677435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410-3A45-A0AE-6525D06B137F}"/>
                </c:ext>
              </c:extLst>
            </c:dLbl>
            <c:dLbl>
              <c:idx val="5"/>
              <c:layout>
                <c:manualLayout>
                  <c:x val="9.105973311261202E-4"/>
                  <c:y val="-1.7024911278387179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410-3A45-A0AE-6525D06B137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Oceania</c:v>
                </c:pt>
                <c:pt idx="1">
                  <c:v>Africa</c:v>
                </c:pt>
                <c:pt idx="2">
                  <c:v>Latin America</c:v>
                </c:pt>
                <c:pt idx="3">
                  <c:v>North America</c:v>
                </c:pt>
                <c:pt idx="4">
                  <c:v>Asia</c:v>
                </c:pt>
                <c:pt idx="5">
                  <c:v>Europe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131</c:v>
                </c:pt>
                <c:pt idx="1">
                  <c:v>268</c:v>
                </c:pt>
                <c:pt idx="2">
                  <c:v>725</c:v>
                </c:pt>
                <c:pt idx="3">
                  <c:v>586</c:v>
                </c:pt>
                <c:pt idx="4">
                  <c:v>924</c:v>
                </c:pt>
                <c:pt idx="5">
                  <c:v>1546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10-3A45-A0AE-6525D06B137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50"/>
        <c:axId val="1698983935"/>
        <c:axId val="1767087087"/>
      </c:barChart>
      <c:catAx>
        <c:axId val="1698983935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67087087"/>
        <c:crosses val="autoZero"/>
        <c:auto val="1"/>
        <c:lblAlgn val="ctr"/>
        <c:lblOffset val="100"/>
        <c:noMultiLvlLbl val="0"/>
      </c:catAx>
      <c:valAx>
        <c:axId val="1767087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6989839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14/10/2025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14/10/2025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635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cs typeface="Rubik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943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3494445287d_0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3" name="Google Shape;1233;g3494445287d_0_5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Our community of editors is doing a huge work to update </a:t>
            </a:r>
            <a:r>
              <a:rPr lang="en-GB" dirty="0" err="1"/>
              <a:t>GRSciColl</a:t>
            </a:r>
            <a:r>
              <a:rPr lang="en-GB" dirty="0"/>
              <a:t>. In 2024 alone, </a:t>
            </a:r>
            <a:r>
              <a:rPr lang="en-GB" b="0" i="0" u="none" strike="noStrike" dirty="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more than 1600 entries were added to </a:t>
            </a:r>
            <a:r>
              <a:rPr lang="en-GB" b="0" i="0" u="none" strike="noStrike" dirty="0" err="1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GRSciColl</a:t>
            </a:r>
            <a:r>
              <a:rPr lang="en-GB" b="0" i="0" u="none" strike="noStrike" dirty="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. At the core of the </a:t>
            </a:r>
            <a:r>
              <a:rPr lang="en-GB" b="0" i="0" u="none" strike="noStrike" dirty="0" err="1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GRSciColl</a:t>
            </a:r>
            <a:r>
              <a:rPr lang="en-GB" b="0" i="0" u="none" strike="noStrike" dirty="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 work are our Nodes and the GBIF Regional support teams which have been working on reaching out to institutions in </a:t>
            </a:r>
            <a:r>
              <a:rPr lang="en-GB" b="0" i="0" u="none" strike="noStrike" dirty="0" err="1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GRSciColl</a:t>
            </a:r>
            <a:r>
              <a:rPr lang="en-GB" b="0" i="0" u="none" strike="noStrike" dirty="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 as an entry point to sharing GBIF data.</a:t>
            </a:r>
            <a:endParaRPr dirty="0"/>
          </a:p>
        </p:txBody>
      </p:sp>
      <p:sp>
        <p:nvSpPr>
          <p:cNvPr id="1234" name="Google Shape;1234;g3494445287d_0_5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ubik"/>
              <a:buNone/>
            </a:pPr>
            <a:fld id="{00000000-1234-1234-1234-123412341234}" type="slidenum">
              <a:rPr lang="en-GB" sz="1200" u="none" strike="noStrike" cap="none">
                <a:solidFill>
                  <a:srgbClr val="000000"/>
                </a:solidFill>
              </a:rPr>
              <a:t>11</a:t>
            </a:fld>
            <a:endParaRPr sz="120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F28C6-B627-2258-A961-DE1F79225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78BCE7-B376-27D2-B287-FDD0369643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B216E1-6521-DCCF-9652-927DDDD83D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DE7B2-31C3-A144-B52A-DAB91BA5E7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214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26E6D-30CC-CAB5-5506-881D34CDD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CC762D-8107-0A66-1E13-5651BCA0C5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D6273E-656B-75D6-3AD2-FAEE7EF1ED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E0A78-67DE-0C8C-4BF9-EDF27E0CED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1965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83214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05656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1448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5859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754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5543D-6901-4CE6-9450-DAFF7E06A6C2}" type="slidenum">
              <a:rPr kumimoji="0" lang="en-GB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778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542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532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6806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0770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542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DOWNLOAD ADJUSTMENTS FOR USERS ≥500 DOWNLOADS FOR JAN-SEPT 2025: AT (1) 2084; AU (1): 961; BE (2): 1440; BR (7): 14717; CA (2): 1358; CH (2): 2474; CN (18): 33554; CZ (2): 2308; DE (4): 2552 ; DK (2): 5583; ES (3): 4034; FR (2): 1597; GB (15): 171162; HR (1): 1977; IL (2) 4302; IN (1): 667; IT (3): 3047; JP (2) 4676; KR (2): 8477; MO (1): 2163; MX (3): 7919; NL (3): 7755; PT (2): 1508; RO (1): 559; TH (1): 1583; TW (1) 2947; US (18): 42321; ZA (2): 31504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7771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305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09789" y="3257550"/>
            <a:ext cx="8640762" cy="82978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Full Bleed Title Slide"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20126325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36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10/14/25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10/14/25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567806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EC3623-AEB1-8E30-69F4-C79E264B72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09788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5895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14/10/2025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34" r:id="rId2"/>
    <p:sldLayoutId id="2147483728" r:id="rId3"/>
    <p:sldLayoutId id="2147483729" r:id="rId4"/>
    <p:sldLayoutId id="2147483818" r:id="rId5"/>
    <p:sldLayoutId id="2147483819" r:id="rId6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resource/search?contentType=literature&amp;year=2025&amp;literatureType=journal&amp;relevance=GBIF_USED&amp;peerReview=tru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cientific-collections.gbif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hosted-portals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metabarcodin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4E8209-B9DC-8437-2335-73C59D2A0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Overview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712796-02A2-5894-452E-11F064C962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DK" dirty="0"/>
              <a:t>1 October 2025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DDBB96-2DB3-4910-A500-00BE3A6FC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162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sz="2000" dirty="0">
                <a:hlinkClick r:id="rId3"/>
              </a:rPr>
              <a:t>https://www.gbif.org/resource/search?contentType=literature&amp;year=2025&amp;literatureType=journal&amp;relevance=GBIF_USED&amp;peerReview=true</a:t>
            </a:r>
            <a:r>
              <a:rPr lang="en-GB" sz="2000" dirty="0"/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use in peer-reviewed journals: 2025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839A530-F769-AD4B-8965-89F000617E29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336795839"/>
              </p:ext>
            </p:extLst>
          </p:nvPr>
        </p:nvGraphicFramePr>
        <p:xfrm>
          <a:off x="2128980" y="4488871"/>
          <a:ext cx="9467271" cy="683793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23857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195167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981977">
                  <a:extLst>
                    <a:ext uri="{9D8B030D-6E8A-4147-A177-3AD203B41FA5}">
                      <a16:colId xmlns:a16="http://schemas.microsoft.com/office/drawing/2014/main" val="1870108572"/>
                    </a:ext>
                  </a:extLst>
                </a:gridCol>
                <a:gridCol w="1878754">
                  <a:extLst>
                    <a:ext uri="{9D8B030D-6E8A-4147-A177-3AD203B41FA5}">
                      <a16:colId xmlns:a16="http://schemas.microsoft.com/office/drawing/2014/main" val="1970477523"/>
                    </a:ext>
                  </a:extLst>
                </a:gridCol>
                <a:gridCol w="2043778">
                  <a:extLst>
                    <a:ext uri="{9D8B030D-6E8A-4147-A177-3AD203B41FA5}">
                      <a16:colId xmlns:a16="http://schemas.microsoft.com/office/drawing/2014/main" val="3931455659"/>
                    </a:ext>
                  </a:extLst>
                </a:gridCol>
                <a:gridCol w="1787233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90862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End of Year</a:t>
                      </a:r>
                      <a:endParaRPr lang="en-US" sz="1800" b="0" i="1" dirty="0"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1" dirty="0"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bg1"/>
                          </a:solidFill>
                        </a:rPr>
                        <a:t>2025 total</a:t>
                      </a:r>
                      <a:endParaRPr lang="en-US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bg1"/>
                          </a:solidFill>
                        </a:rPr>
                        <a:t>2024 total</a:t>
                      </a:r>
                      <a:endParaRPr lang="da-DK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bg1"/>
                          </a:solidFill>
                        </a:rPr>
                        <a:t>2024 rank</a:t>
                      </a:r>
                      <a:endParaRPr lang="da-DK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China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386</a:t>
                      </a:r>
                      <a:endParaRPr lang="en-GB" sz="20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529</a:t>
                      </a:r>
                      <a:endParaRPr lang="en-GB" sz="20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 Bold" panose="020B0309030403020204" pitchFamily="34" charset="0"/>
                        <a:ea typeface="Source Code Pro Bold" panose="020B0309030403020204" pitchFamily="34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1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United States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273</a:t>
                      </a:r>
                      <a:endParaRPr lang="en-GB" sz="20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486</a:t>
                      </a:r>
                      <a:endParaRPr lang="en-GB" sz="20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 Bold" panose="020B0309030403020204" pitchFamily="34" charset="0"/>
                        <a:ea typeface="Source Code Pro Bold" panose="020B0309030403020204" pitchFamily="34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United Kingdom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112</a:t>
                      </a:r>
                      <a:endParaRPr lang="en-GB" sz="2000" b="1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186</a:t>
                      </a:r>
                      <a:endParaRPr lang="en-GB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 Bold" panose="020B0309030403020204" pitchFamily="34" charset="0"/>
                        <a:ea typeface="Source Code Pro Bold" panose="020B0309030403020204" pitchFamily="34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Brazil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113</a:t>
                      </a:r>
                      <a:endParaRPr lang="en-GB" sz="2000" b="1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238</a:t>
                      </a:r>
                      <a:endParaRPr lang="en-GB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 Bold" panose="020B0309030403020204" pitchFamily="34" charset="0"/>
                        <a:ea typeface="Source Code Pro Bold" panose="020B0309030403020204" pitchFamily="34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Germany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98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186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6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55305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Spain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80</a:t>
                      </a:r>
                      <a:endParaRPr lang="en-GB" sz="2000" b="1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171</a:t>
                      </a:r>
                      <a:endParaRPr lang="en-GB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 Bold" panose="020B0309030403020204" pitchFamily="34" charset="0"/>
                        <a:ea typeface="Source Code Pro Bold" panose="020B0309030403020204" pitchFamily="34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Canada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64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100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11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Mexico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63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186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Australia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59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104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India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56</a:t>
                      </a:r>
                      <a:endParaRPr lang="en-DK" sz="2000" b="1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78</a:t>
                      </a:r>
                      <a:endParaRPr lang="en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 Bold" panose="020B0309030403020204" pitchFamily="34" charset="0"/>
                        <a:ea typeface="Source Code Pro Bold" panose="020B0309030403020204" pitchFamily="34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12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64775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D5D57A3-0210-2C49-A6F5-2BE6F807F978}"/>
              </a:ext>
            </a:extLst>
          </p:cNvPr>
          <p:cNvSpPr txBox="1"/>
          <p:nvPr/>
        </p:nvSpPr>
        <p:spPr>
          <a:xfrm>
            <a:off x="2760481" y="3493952"/>
            <a:ext cx="8204268" cy="598571"/>
          </a:xfrm>
          <a:prstGeom prst="rect">
            <a:avLst/>
          </a:prstGeom>
          <a:noFill/>
        </p:spPr>
        <p:txBody>
          <a:bodyPr wrap="square" lIns="143991" tIns="143991" rIns="143991" bIns="143991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Peer-reviewed uses by country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69D0FEB9-AB4A-ADAC-9484-408BCC339D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6530629"/>
              </p:ext>
            </p:extLst>
          </p:nvPr>
        </p:nvGraphicFramePr>
        <p:xfrm>
          <a:off x="12191205" y="4488871"/>
          <a:ext cx="11484769" cy="6837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4959654-BCA4-0649-CEFD-A38944893AF2}"/>
              </a:ext>
            </a:extLst>
          </p:cNvPr>
          <p:cNvSpPr txBox="1"/>
          <p:nvPr/>
        </p:nvSpPr>
        <p:spPr>
          <a:xfrm>
            <a:off x="13417664" y="3531745"/>
            <a:ext cx="8204268" cy="598571"/>
          </a:xfrm>
          <a:prstGeom prst="rect">
            <a:avLst/>
          </a:prstGeom>
          <a:noFill/>
        </p:spPr>
        <p:txBody>
          <a:bodyPr wrap="square" lIns="143991" tIns="143991" rIns="143991" bIns="143991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Peer-reviewed uses by region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B881D3F-72BF-0CF7-61FF-151557B8413B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July 2025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252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CF8"/>
        </a:solidFill>
        <a:effectLst/>
      </p:bgPr>
    </p:bg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3494445287d_0_544"/>
          <p:cNvSpPr/>
          <p:nvPr/>
        </p:nvSpPr>
        <p:spPr>
          <a:xfrm>
            <a:off x="9401157" y="3901188"/>
            <a:ext cx="5707800" cy="5707800"/>
          </a:xfrm>
          <a:prstGeom prst="ellipse">
            <a:avLst/>
          </a:prstGeom>
          <a:solidFill>
            <a:schemeClr val="lt2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vv</a:t>
            </a:r>
            <a:endParaRPr/>
          </a:p>
        </p:txBody>
      </p:sp>
      <p:sp>
        <p:nvSpPr>
          <p:cNvPr id="1237" name="Google Shape;1237;g3494445287d_0_544"/>
          <p:cNvSpPr/>
          <p:nvPr/>
        </p:nvSpPr>
        <p:spPr>
          <a:xfrm>
            <a:off x="5497153" y="2585220"/>
            <a:ext cx="1496400" cy="1496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38" name="Google Shape;1238;g3494445287d_0_544"/>
          <p:cNvSpPr/>
          <p:nvPr/>
        </p:nvSpPr>
        <p:spPr>
          <a:xfrm>
            <a:off x="3198197" y="6109815"/>
            <a:ext cx="1496400" cy="1496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39" name="Google Shape;1239;g3494445287d_0_544"/>
          <p:cNvSpPr/>
          <p:nvPr/>
        </p:nvSpPr>
        <p:spPr>
          <a:xfrm>
            <a:off x="4828751" y="9433747"/>
            <a:ext cx="1496400" cy="1496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40" name="Google Shape;1240;g3494445287d_0_544"/>
          <p:cNvSpPr/>
          <p:nvPr/>
        </p:nvSpPr>
        <p:spPr>
          <a:xfrm>
            <a:off x="17876278" y="9433866"/>
            <a:ext cx="1496400" cy="1496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41" name="Google Shape;1241;g3494445287d_0_544"/>
          <p:cNvSpPr/>
          <p:nvPr/>
        </p:nvSpPr>
        <p:spPr>
          <a:xfrm>
            <a:off x="20314248" y="6105333"/>
            <a:ext cx="1496400" cy="1496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42" name="Google Shape;1242;g3494445287d_0_544"/>
          <p:cNvSpPr/>
          <p:nvPr/>
        </p:nvSpPr>
        <p:spPr>
          <a:xfrm>
            <a:off x="4283765" y="2558516"/>
            <a:ext cx="31980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262626"/>
                </a:solidFill>
                <a:latin typeface="Rubik Medium"/>
                <a:ea typeface="Rubik Medium"/>
                <a:cs typeface="Rubik Medium"/>
                <a:sym typeface="Rubik Medium"/>
              </a:rPr>
              <a:t>Suggestions reviewed</a:t>
            </a:r>
            <a:endParaRPr/>
          </a:p>
        </p:txBody>
      </p:sp>
      <p:sp>
        <p:nvSpPr>
          <p:cNvPr id="1243" name="Google Shape;1243;g3494445287d_0_544"/>
          <p:cNvSpPr/>
          <p:nvPr/>
        </p:nvSpPr>
        <p:spPr>
          <a:xfrm>
            <a:off x="19509368" y="6152315"/>
            <a:ext cx="26649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262626"/>
                </a:solidFill>
                <a:latin typeface="Rubik Medium"/>
                <a:ea typeface="Rubik Medium"/>
                <a:cs typeface="Rubik Medium"/>
                <a:sym typeface="Rubik Medium"/>
              </a:rPr>
              <a:t>Collections</a:t>
            </a:r>
            <a:endParaRPr/>
          </a:p>
        </p:txBody>
      </p:sp>
      <p:sp>
        <p:nvSpPr>
          <p:cNvPr id="1244" name="Google Shape;1244;g3494445287d_0_544"/>
          <p:cNvSpPr/>
          <p:nvPr/>
        </p:nvSpPr>
        <p:spPr>
          <a:xfrm>
            <a:off x="2973388" y="9549860"/>
            <a:ext cx="3358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262626"/>
                </a:solidFill>
                <a:latin typeface="Rubik Medium"/>
                <a:ea typeface="Rubik Medium"/>
                <a:cs typeface="Rubik Medium"/>
                <a:sym typeface="Rubik Medium"/>
              </a:rPr>
              <a:t>Country editors</a:t>
            </a:r>
            <a:endParaRPr/>
          </a:p>
        </p:txBody>
      </p:sp>
      <p:sp>
        <p:nvSpPr>
          <p:cNvPr id="1245" name="Google Shape;1245;g3494445287d_0_544"/>
          <p:cNvSpPr/>
          <p:nvPr/>
        </p:nvSpPr>
        <p:spPr>
          <a:xfrm>
            <a:off x="2474843" y="6029158"/>
            <a:ext cx="2466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262626"/>
                </a:solidFill>
                <a:latin typeface="Rubik Medium"/>
                <a:ea typeface="Rubik Medium"/>
                <a:cs typeface="Rubik Medium"/>
                <a:sym typeface="Rubik Medium"/>
              </a:rPr>
              <a:t>Countries</a:t>
            </a:r>
            <a:endParaRPr/>
          </a:p>
        </p:txBody>
      </p:sp>
      <p:sp>
        <p:nvSpPr>
          <p:cNvPr id="1246" name="Google Shape;1246;g3494445287d_0_544"/>
          <p:cNvSpPr/>
          <p:nvPr/>
        </p:nvSpPr>
        <p:spPr>
          <a:xfrm>
            <a:off x="17709318" y="9650296"/>
            <a:ext cx="33882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262626"/>
                </a:solidFill>
                <a:latin typeface="Rubik Medium"/>
                <a:ea typeface="Rubik Medium"/>
                <a:cs typeface="Rubik Medium"/>
                <a:sym typeface="Rubik Medium"/>
              </a:rPr>
              <a:t>Digitized specimens</a:t>
            </a:r>
            <a:endParaRPr/>
          </a:p>
        </p:txBody>
      </p:sp>
      <p:sp>
        <p:nvSpPr>
          <p:cNvPr id="1247" name="Google Shape;1247;g3494445287d_0_544"/>
          <p:cNvSpPr txBox="1"/>
          <p:nvPr/>
        </p:nvSpPr>
        <p:spPr>
          <a:xfrm>
            <a:off x="3763387" y="10195269"/>
            <a:ext cx="25683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chemeClr val="accent2"/>
                </a:solidFill>
                <a:latin typeface="Bitter SemiBold"/>
                <a:ea typeface="Bitter SemiBold"/>
                <a:cs typeface="Bitter SemiBold"/>
                <a:sym typeface="Bitter SemiBold"/>
              </a:rPr>
              <a:t>68</a:t>
            </a:r>
            <a:endParaRPr sz="4800" b="1" dirty="0">
              <a:solidFill>
                <a:schemeClr val="accent2"/>
              </a:solidFill>
              <a:latin typeface="Bitter SemiBold"/>
              <a:ea typeface="Bitter SemiBold"/>
              <a:cs typeface="Bitter SemiBold"/>
              <a:sym typeface="Bitter SemiBold"/>
            </a:endParaRPr>
          </a:p>
        </p:txBody>
      </p:sp>
      <p:sp>
        <p:nvSpPr>
          <p:cNvPr id="1248" name="Google Shape;1248;g3494445287d_0_544"/>
          <p:cNvSpPr txBox="1"/>
          <p:nvPr/>
        </p:nvSpPr>
        <p:spPr>
          <a:xfrm>
            <a:off x="19509368" y="6818244"/>
            <a:ext cx="3021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chemeClr val="accent2"/>
                </a:solidFill>
                <a:latin typeface="Bitter SemiBold"/>
                <a:ea typeface="Bitter SemiBold"/>
                <a:cs typeface="Bitter SemiBold"/>
                <a:sym typeface="Bitter SemiBold"/>
              </a:rPr>
              <a:t>10,158</a:t>
            </a:r>
            <a:endParaRPr sz="4800" b="1" dirty="0">
              <a:solidFill>
                <a:schemeClr val="accent2"/>
              </a:solidFill>
              <a:latin typeface="Bitter SemiBold"/>
              <a:ea typeface="Bitter SemiBold"/>
              <a:cs typeface="Bitter SemiBold"/>
              <a:sym typeface="Bitter SemiBold"/>
            </a:endParaRPr>
          </a:p>
        </p:txBody>
      </p:sp>
      <p:sp>
        <p:nvSpPr>
          <p:cNvPr id="1249" name="Google Shape;1249;g3494445287d_0_544"/>
          <p:cNvSpPr txBox="1"/>
          <p:nvPr/>
        </p:nvSpPr>
        <p:spPr>
          <a:xfrm>
            <a:off x="17674108" y="10785882"/>
            <a:ext cx="3850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chemeClr val="accent2"/>
                </a:solidFill>
                <a:latin typeface="Bitter SemiBold"/>
                <a:ea typeface="Bitter SemiBold"/>
                <a:cs typeface="Bitter SemiBold"/>
                <a:sym typeface="Bitter SemiBold"/>
              </a:rPr>
              <a:t>248,566,791</a:t>
            </a:r>
            <a:endParaRPr dirty="0"/>
          </a:p>
        </p:txBody>
      </p:sp>
      <p:sp>
        <p:nvSpPr>
          <p:cNvPr id="1250" name="Google Shape;1250;g3494445287d_0_544"/>
          <p:cNvSpPr txBox="1"/>
          <p:nvPr/>
        </p:nvSpPr>
        <p:spPr>
          <a:xfrm>
            <a:off x="5379751" y="3633538"/>
            <a:ext cx="2083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chemeClr val="accent2"/>
                </a:solidFill>
                <a:latin typeface="Bitter SemiBold"/>
                <a:ea typeface="Bitter SemiBold"/>
                <a:cs typeface="Bitter SemiBold"/>
                <a:sym typeface="Bitter SemiBold"/>
              </a:rPr>
              <a:t>2,766</a:t>
            </a:r>
            <a:endParaRPr sz="4800" b="1" dirty="0">
              <a:solidFill>
                <a:schemeClr val="accent2"/>
              </a:solidFill>
              <a:latin typeface="Bitter SemiBold"/>
              <a:ea typeface="Bitter SemiBold"/>
              <a:cs typeface="Bitter SemiBold"/>
              <a:sym typeface="Bitter SemiBold"/>
            </a:endParaRPr>
          </a:p>
        </p:txBody>
      </p:sp>
      <p:sp>
        <p:nvSpPr>
          <p:cNvPr id="1251" name="Google Shape;1251;g3494445287d_0_544"/>
          <p:cNvSpPr txBox="1"/>
          <p:nvPr/>
        </p:nvSpPr>
        <p:spPr>
          <a:xfrm>
            <a:off x="2096797" y="6640436"/>
            <a:ext cx="2841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chemeClr val="accent2"/>
                </a:solidFill>
                <a:latin typeface="Bitter SemiBold"/>
                <a:ea typeface="Bitter SemiBold"/>
                <a:cs typeface="Bitter SemiBold"/>
                <a:sym typeface="Bitter SemiBold"/>
              </a:rPr>
              <a:t>125</a:t>
            </a:r>
            <a:endParaRPr dirty="0"/>
          </a:p>
        </p:txBody>
      </p:sp>
      <p:sp>
        <p:nvSpPr>
          <p:cNvPr id="1252" name="Google Shape;1252;g3494445287d_0_544"/>
          <p:cNvSpPr/>
          <p:nvPr/>
        </p:nvSpPr>
        <p:spPr>
          <a:xfrm>
            <a:off x="19140440" y="6304685"/>
            <a:ext cx="263100" cy="26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53" name="Google Shape;1253;g3494445287d_0_544"/>
          <p:cNvSpPr/>
          <p:nvPr/>
        </p:nvSpPr>
        <p:spPr>
          <a:xfrm>
            <a:off x="5106771" y="6229284"/>
            <a:ext cx="263100" cy="26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54" name="Google Shape;1254;g3494445287d_0_544"/>
          <p:cNvSpPr/>
          <p:nvPr/>
        </p:nvSpPr>
        <p:spPr>
          <a:xfrm>
            <a:off x="17388889" y="2689430"/>
            <a:ext cx="1496400" cy="1496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55" name="Google Shape;1255;g3494445287d_0_544"/>
          <p:cNvSpPr/>
          <p:nvPr/>
        </p:nvSpPr>
        <p:spPr>
          <a:xfrm>
            <a:off x="16875969" y="2619857"/>
            <a:ext cx="30048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262626"/>
                </a:solidFill>
                <a:latin typeface="Rubik Medium"/>
                <a:ea typeface="Rubik Medium"/>
                <a:cs typeface="Rubik Medium"/>
                <a:sym typeface="Rubik Medium"/>
              </a:rPr>
              <a:t>Institutions</a:t>
            </a:r>
            <a:endParaRPr/>
          </a:p>
        </p:txBody>
      </p:sp>
      <p:sp>
        <p:nvSpPr>
          <p:cNvPr id="1256" name="Google Shape;1256;g3494445287d_0_544"/>
          <p:cNvSpPr txBox="1"/>
          <p:nvPr/>
        </p:nvSpPr>
        <p:spPr>
          <a:xfrm>
            <a:off x="15903623" y="3277009"/>
            <a:ext cx="3317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chemeClr val="accent2"/>
                </a:solidFill>
                <a:latin typeface="Bitter SemiBold"/>
                <a:ea typeface="Bitter SemiBold"/>
                <a:cs typeface="Bitter SemiBold"/>
                <a:sym typeface="Bitter SemiBold"/>
              </a:rPr>
              <a:t>8,787	</a:t>
            </a:r>
            <a:endParaRPr dirty="0"/>
          </a:p>
        </p:txBody>
      </p:sp>
      <p:sp>
        <p:nvSpPr>
          <p:cNvPr id="1257" name="Google Shape;1257;g3494445287d_0_544"/>
          <p:cNvSpPr/>
          <p:nvPr/>
        </p:nvSpPr>
        <p:spPr>
          <a:xfrm>
            <a:off x="16476578" y="2771821"/>
            <a:ext cx="263100" cy="26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58" name="Google Shape;1258;g3494445287d_0_544"/>
          <p:cNvSpPr/>
          <p:nvPr/>
        </p:nvSpPr>
        <p:spPr>
          <a:xfrm>
            <a:off x="17299199" y="9748722"/>
            <a:ext cx="263100" cy="26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59" name="Google Shape;1259;g3494445287d_0_544"/>
          <p:cNvSpPr/>
          <p:nvPr/>
        </p:nvSpPr>
        <p:spPr>
          <a:xfrm>
            <a:off x="6530256" y="9748722"/>
            <a:ext cx="263100" cy="26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60" name="Google Shape;1260;g3494445287d_0_544"/>
          <p:cNvSpPr/>
          <p:nvPr/>
        </p:nvSpPr>
        <p:spPr>
          <a:xfrm>
            <a:off x="7638844" y="2752844"/>
            <a:ext cx="263100" cy="26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61" name="Google Shape;1261;g3494445287d_0_544"/>
          <p:cNvSpPr txBox="1"/>
          <p:nvPr/>
        </p:nvSpPr>
        <p:spPr>
          <a:xfrm>
            <a:off x="12209065" y="12277725"/>
            <a:ext cx="1006356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75" tIns="89975" rIns="91425" bIns="89975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ubik"/>
              <a:buNone/>
            </a:pPr>
            <a:r>
              <a:rPr lang="en-GB" sz="2800" b="0" i="0" u="sng" dirty="0">
                <a:solidFill>
                  <a:schemeClr val="hlink"/>
                </a:solidFill>
                <a:latin typeface="Rubik"/>
                <a:ea typeface="Rubik"/>
                <a:cs typeface="Rubik"/>
                <a:sym typeface="Rubik"/>
                <a:hlinkClick r:id="rId3"/>
              </a:rPr>
              <a:t>scientific-collections.gbif.org</a:t>
            </a:r>
            <a:endParaRPr sz="2800" b="0" i="0" u="sng" dirty="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62" name="Google Shape;1262;g3494445287d_0_544"/>
          <p:cNvSpPr txBox="1"/>
          <p:nvPr/>
        </p:nvSpPr>
        <p:spPr>
          <a:xfrm>
            <a:off x="706438" y="12251067"/>
            <a:ext cx="17244900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75" tIns="89975" rIns="91425" bIns="8997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ubik Medium"/>
              <a:buNone/>
            </a:pPr>
            <a:r>
              <a:rPr lang="en-GB" sz="2800" b="0" i="0" dirty="0" err="1">
                <a:solidFill>
                  <a:schemeClr val="accent2"/>
                </a:solidFill>
                <a:latin typeface="Rubik Medium"/>
                <a:ea typeface="Rubik Medium"/>
                <a:cs typeface="Rubik Medium"/>
                <a:sym typeface="Rubik Medium"/>
              </a:rPr>
              <a:t>GRSciColl</a:t>
            </a:r>
            <a:r>
              <a:rPr lang="en-GB" sz="2800" b="0" i="0" dirty="0">
                <a:solidFill>
                  <a:schemeClr val="accent2"/>
                </a:solidFill>
                <a:latin typeface="Rubik Medium"/>
                <a:ea typeface="Rubik Medium"/>
                <a:cs typeface="Rubik Medium"/>
                <a:sym typeface="Rubik Medium"/>
              </a:rPr>
              <a:t> by the numbers | 25 August 2025</a:t>
            </a:r>
            <a:endParaRPr sz="2800" b="0" i="0" dirty="0">
              <a:solidFill>
                <a:schemeClr val="accent2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1263" name="Google Shape;1263;g3494445287d_0_5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25476" y="7397750"/>
            <a:ext cx="8333047" cy="413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Google Shape;1264;g3494445287d_0_544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37522" y="5044995"/>
            <a:ext cx="3908956" cy="2749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11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7DA6D6-F207-A144-A5B9-6D16C462D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F569CD63-2DBD-2A78-634D-93D7353CB44E}"/>
              </a:ext>
            </a:extLst>
          </p:cNvPr>
          <p:cNvSpPr/>
          <p:nvPr/>
        </p:nvSpPr>
        <p:spPr>
          <a:xfrm rot="21208879">
            <a:off x="3142161" y="3957938"/>
            <a:ext cx="18089855" cy="689940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AA47E3C-8543-C9A9-3BC2-1DF8CFBF00EE}"/>
              </a:ext>
            </a:extLst>
          </p:cNvPr>
          <p:cNvSpPr/>
          <p:nvPr/>
        </p:nvSpPr>
        <p:spPr>
          <a:xfrm>
            <a:off x="10391456" y="5612003"/>
            <a:ext cx="3591268" cy="35912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3DC9AC2-9B90-F9D3-2E46-737E48A47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Hosted portals update</a:t>
            </a:r>
            <a:endParaRPr lang="en-GB" sz="2000" b="0" i="1" dirty="0">
              <a:solidFill>
                <a:schemeClr val="accent1"/>
              </a:solidFill>
              <a:latin typeface="Bitter" pitchFamily="2" charset="77"/>
            </a:endParaRP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AB9C5F6D-EBB2-66BA-9807-58FE1757D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r>
              <a:rPr lang="en-GB" sz="2400" dirty="0">
                <a:solidFill>
                  <a:schemeClr val="accent1"/>
                </a:solidFill>
                <a:hlinkClick r:id="rId3"/>
              </a:rPr>
              <a:t>https://www.gbif.org/hosted-portals</a:t>
            </a:r>
            <a:r>
              <a:rPr lang="en-GB" sz="240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EFCB3E-AA9E-48E5-A716-766ACE38520F}"/>
              </a:ext>
            </a:extLst>
          </p:cNvPr>
          <p:cNvSpPr txBox="1"/>
          <p:nvPr/>
        </p:nvSpPr>
        <p:spPr>
          <a:xfrm>
            <a:off x="18334694" y="4373543"/>
            <a:ext cx="37528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GBIF national Participants and regions</a:t>
            </a:r>
            <a:endParaRPr lang="en-DK" sz="2800" b="1" dirty="0">
              <a:solidFill>
                <a:schemeClr val="accent1"/>
              </a:solidFill>
              <a:latin typeface="Rubik SemiBold" pitchFamily="2" charset="-79"/>
              <a:cs typeface="Rubik SemiBold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CE1EFA-51BD-71D3-0B96-E5247ACE9718}"/>
              </a:ext>
            </a:extLst>
          </p:cNvPr>
          <p:cNvSpPr txBox="1"/>
          <p:nvPr/>
        </p:nvSpPr>
        <p:spPr>
          <a:xfrm>
            <a:off x="8854169" y="10374801"/>
            <a:ext cx="375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Scientific journal</a:t>
            </a:r>
            <a:endParaRPr lang="en-DK" sz="2800" b="1" dirty="0">
              <a:solidFill>
                <a:schemeClr val="accent1"/>
              </a:solidFill>
              <a:latin typeface="Rubik SemiBold" pitchFamily="2" charset="-79"/>
              <a:cs typeface="Rubik SemiBold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D1D4A4-705D-DC91-9A94-368921D661CA}"/>
              </a:ext>
            </a:extLst>
          </p:cNvPr>
          <p:cNvSpPr txBox="1"/>
          <p:nvPr/>
        </p:nvSpPr>
        <p:spPr>
          <a:xfrm>
            <a:off x="6978554" y="6090267"/>
            <a:ext cx="375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8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Institutional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435F59-BEC1-BB88-3DDC-6EB144A190EF}"/>
              </a:ext>
            </a:extLst>
          </p:cNvPr>
          <p:cNvSpPr txBox="1"/>
          <p:nvPr/>
        </p:nvSpPr>
        <p:spPr>
          <a:xfrm>
            <a:off x="19750930" y="9457138"/>
            <a:ext cx="3752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Networks/thematic networks</a:t>
            </a:r>
            <a:endParaRPr lang="en-DK" sz="2800" b="1" dirty="0">
              <a:solidFill>
                <a:schemeClr val="accent1"/>
              </a:solidFill>
              <a:latin typeface="Rubik SemiBold" pitchFamily="2" charset="-79"/>
              <a:cs typeface="Rubik SemiBold" pitchFamily="2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6AD0E6-779E-D97E-8D61-3788CCBA3CA4}"/>
              </a:ext>
            </a:extLst>
          </p:cNvPr>
          <p:cNvSpPr txBox="1"/>
          <p:nvPr/>
        </p:nvSpPr>
        <p:spPr>
          <a:xfrm>
            <a:off x="10938055" y="6110230"/>
            <a:ext cx="24980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56</a:t>
            </a:r>
            <a:endParaRPr lang="en-DK" sz="9600" b="1" dirty="0">
              <a:solidFill>
                <a:schemeClr val="accent1"/>
              </a:solidFill>
              <a:latin typeface="Rubik SemiBold" pitchFamily="2" charset="-79"/>
              <a:cs typeface="Rubik SemiBold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B4E65D-5707-5CA1-670E-C8F8E7B03588}"/>
              </a:ext>
            </a:extLst>
          </p:cNvPr>
          <p:cNvSpPr txBox="1"/>
          <p:nvPr/>
        </p:nvSpPr>
        <p:spPr>
          <a:xfrm>
            <a:off x="10391456" y="7539677"/>
            <a:ext cx="35912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8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Hosted portals in production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A5EBD2-908B-4979-7FBD-C9542D70D06E}"/>
              </a:ext>
            </a:extLst>
          </p:cNvPr>
          <p:cNvSpPr txBox="1"/>
          <p:nvPr/>
        </p:nvSpPr>
        <p:spPr>
          <a:xfrm>
            <a:off x="6978554" y="5445672"/>
            <a:ext cx="24980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4400" b="1" dirty="0">
                <a:solidFill>
                  <a:schemeClr val="accent1"/>
                </a:solidFill>
                <a:latin typeface="Rubik" pitchFamily="2" charset="-79"/>
                <a:cs typeface="Rubik" pitchFamily="2" charset="-79"/>
              </a:rPr>
              <a:t>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AD259D-D667-086B-DA11-B5D09773E6E9}"/>
              </a:ext>
            </a:extLst>
          </p:cNvPr>
          <p:cNvSpPr txBox="1"/>
          <p:nvPr/>
        </p:nvSpPr>
        <p:spPr>
          <a:xfrm>
            <a:off x="8854169" y="9686528"/>
            <a:ext cx="24980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accent1"/>
                </a:solidFill>
                <a:latin typeface="Rubik" pitchFamily="2" charset="-79"/>
                <a:cs typeface="Rubik" pitchFamily="2" charset="-79"/>
              </a:rPr>
              <a:t>27</a:t>
            </a:r>
            <a:endParaRPr lang="en-DK" sz="4400" b="1" dirty="0">
              <a:solidFill>
                <a:schemeClr val="accent1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76A092-54D1-C003-791A-9DAF67E92B8A}"/>
              </a:ext>
            </a:extLst>
          </p:cNvPr>
          <p:cNvSpPr txBox="1"/>
          <p:nvPr/>
        </p:nvSpPr>
        <p:spPr>
          <a:xfrm>
            <a:off x="19748741" y="8764318"/>
            <a:ext cx="24980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accent1"/>
                </a:solidFill>
                <a:latin typeface="Rubik" pitchFamily="2" charset="-79"/>
                <a:cs typeface="Rubik" pitchFamily="2" charset="-79"/>
              </a:rPr>
              <a:t>8</a:t>
            </a:r>
            <a:endParaRPr lang="en-DK" sz="4400" b="1" dirty="0">
              <a:solidFill>
                <a:schemeClr val="accent1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7D3ACE-6ED5-6C47-E0F0-7D5117D94FCD}"/>
              </a:ext>
            </a:extLst>
          </p:cNvPr>
          <p:cNvSpPr txBox="1"/>
          <p:nvPr/>
        </p:nvSpPr>
        <p:spPr>
          <a:xfrm>
            <a:off x="18334694" y="3642413"/>
            <a:ext cx="24980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accent1"/>
                </a:solidFill>
                <a:latin typeface="Rubik" pitchFamily="2" charset="-79"/>
                <a:cs typeface="Rubik" pitchFamily="2" charset="-79"/>
              </a:rPr>
              <a:t>13</a:t>
            </a:r>
            <a:endParaRPr lang="en-DK" sz="4400" b="1" dirty="0">
              <a:solidFill>
                <a:schemeClr val="accent1"/>
              </a:solidFill>
              <a:latin typeface="Rubik" pitchFamily="2" charset="-79"/>
              <a:cs typeface="Rubik" pitchFamily="2" charset="-79"/>
            </a:endParaRPr>
          </a:p>
        </p:txBody>
      </p:sp>
      <p:pic>
        <p:nvPicPr>
          <p:cNvPr id="5" name="Picture 4" descr="A graphic design of a plant and a shell&#10;&#10;AI-generated content may be incorrect.">
            <a:extLst>
              <a:ext uri="{FF2B5EF4-FFF2-40B4-BE49-F238E27FC236}">
                <a16:creationId xmlns:a16="http://schemas.microsoft.com/office/drawing/2014/main" id="{A26A16AF-C4CA-1F75-7953-A5E8249D855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2827" y="3913112"/>
            <a:ext cx="3036546" cy="3203389"/>
          </a:xfrm>
          <a:prstGeom prst="rect">
            <a:avLst/>
          </a:prstGeom>
        </p:spPr>
      </p:pic>
      <p:pic>
        <p:nvPicPr>
          <p:cNvPr id="6" name="Picture 5" descr="A graphic design of an octopus fish and flowers&#10;&#10;AI-generated content may be incorrect.">
            <a:extLst>
              <a:ext uri="{FF2B5EF4-FFF2-40B4-BE49-F238E27FC236}">
                <a16:creationId xmlns:a16="http://schemas.microsoft.com/office/drawing/2014/main" id="{EF45E5C8-93CF-7BAB-7411-340D02DA486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07868" y="2624238"/>
            <a:ext cx="3535231" cy="270341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F16745D-EB1F-B885-7855-34E8488F6E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8199" y="8600385"/>
            <a:ext cx="3390900" cy="3492500"/>
          </a:xfrm>
          <a:prstGeom prst="rect">
            <a:avLst/>
          </a:prstGeom>
        </p:spPr>
      </p:pic>
      <p:pic>
        <p:nvPicPr>
          <p:cNvPr id="27" name="Picture 26" descr="An animal and flower in a circle&#10;&#10;AI-generated content may be incorrect.">
            <a:extLst>
              <a:ext uri="{FF2B5EF4-FFF2-40B4-BE49-F238E27FC236}">
                <a16:creationId xmlns:a16="http://schemas.microsoft.com/office/drawing/2014/main" id="{9640305F-5C88-EB5A-B629-E55BC2EA0C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71204" y="7682446"/>
            <a:ext cx="3390830" cy="341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10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7360B3-7F79-6485-9E6D-198793CF6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E974F46-52C2-CFED-4D04-0136C4C83E33}"/>
              </a:ext>
            </a:extLst>
          </p:cNvPr>
          <p:cNvSpPr txBox="1">
            <a:spLocks/>
          </p:cNvSpPr>
          <p:nvPr/>
        </p:nvSpPr>
        <p:spPr>
          <a:xfrm>
            <a:off x="706438" y="12277724"/>
            <a:ext cx="22987395" cy="720725"/>
          </a:xfrm>
          <a:prstGeom prst="rect">
            <a:avLst/>
          </a:prstGeom>
        </p:spPr>
        <p:txBody>
          <a:bodyPr vert="horz" lIns="90000" tIns="90000" rIns="91440" bIns="90000" rtlCol="0" anchor="ctr">
            <a:noAutofit/>
          </a:bodyPr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2800" dirty="0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gbif.org/metabarcoding</a:t>
            </a:r>
            <a:r>
              <a:rPr lang="en-GB" sz="2800" dirty="0">
                <a:solidFill>
                  <a:schemeClr val="accent3"/>
                </a:solidFill>
              </a:rPr>
              <a:t> </a:t>
            </a:r>
            <a:endParaRPr lang="en-DK" sz="2800" dirty="0">
              <a:solidFill>
                <a:schemeClr val="accent3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411783-E103-2717-70C6-975764C0DCCE}"/>
              </a:ext>
            </a:extLst>
          </p:cNvPr>
          <p:cNvSpPr txBox="1"/>
          <p:nvPr/>
        </p:nvSpPr>
        <p:spPr>
          <a:xfrm>
            <a:off x="3114674" y="10104910"/>
            <a:ext cx="375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3"/>
                </a:solidFill>
                <a:latin typeface="Rubik SemiBold" pitchFamily="2" charset="-79"/>
                <a:cs typeface="Rubik SemiBold" pitchFamily="2" charset="-79"/>
              </a:rPr>
              <a:t>Datasets</a:t>
            </a:r>
            <a:endParaRPr lang="en-DK" sz="3600" b="1" dirty="0">
              <a:solidFill>
                <a:schemeClr val="accent3"/>
              </a:solidFill>
              <a:latin typeface="Rubik SemiBold" pitchFamily="2" charset="-79"/>
              <a:cs typeface="Rubik SemiBold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0768D0-AFBA-2A05-789B-06EAADDE6041}"/>
              </a:ext>
            </a:extLst>
          </p:cNvPr>
          <p:cNvSpPr txBox="1"/>
          <p:nvPr/>
        </p:nvSpPr>
        <p:spPr>
          <a:xfrm>
            <a:off x="3742065" y="8875926"/>
            <a:ext cx="24980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solidFill>
                  <a:schemeClr val="accent3"/>
                </a:solidFill>
                <a:latin typeface="Rubik" pitchFamily="2" charset="-79"/>
                <a:cs typeface="Rubik" pitchFamily="2" charset="-79"/>
              </a:rPr>
              <a:t>47</a:t>
            </a:r>
            <a:endParaRPr lang="en-DK" sz="7200" b="1" dirty="0">
              <a:solidFill>
                <a:schemeClr val="accent3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344A5F-E29F-3901-ABDE-0AFAF57CDE72}"/>
              </a:ext>
            </a:extLst>
          </p:cNvPr>
          <p:cNvSpPr txBox="1"/>
          <p:nvPr/>
        </p:nvSpPr>
        <p:spPr>
          <a:xfrm>
            <a:off x="10323710" y="10104910"/>
            <a:ext cx="375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3"/>
                </a:solidFill>
                <a:latin typeface="Rubik SemiBold" pitchFamily="2" charset="-79"/>
                <a:cs typeface="Rubik SemiBold" pitchFamily="2" charset="-79"/>
              </a:rPr>
              <a:t>Records</a:t>
            </a:r>
            <a:endParaRPr lang="en-DK" sz="3600" b="1" dirty="0">
              <a:solidFill>
                <a:schemeClr val="accent3"/>
              </a:solidFill>
              <a:latin typeface="Rubik SemiBold" pitchFamily="2" charset="-79"/>
              <a:cs typeface="Rubik SemiBold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35A053-2BA3-B783-374A-67B07223E44D}"/>
              </a:ext>
            </a:extLst>
          </p:cNvPr>
          <p:cNvSpPr txBox="1"/>
          <p:nvPr/>
        </p:nvSpPr>
        <p:spPr>
          <a:xfrm>
            <a:off x="8846117" y="8875926"/>
            <a:ext cx="6708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solidFill>
                  <a:schemeClr val="accent3"/>
                </a:solidFill>
                <a:latin typeface="Rubik" pitchFamily="2" charset="-79"/>
                <a:cs typeface="Rubik" pitchFamily="2" charset="-79"/>
              </a:rPr>
              <a:t>44,024,062</a:t>
            </a:r>
            <a:endParaRPr lang="en-DK" sz="7200" b="1" dirty="0">
              <a:solidFill>
                <a:schemeClr val="accent3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104BB9-4C37-F303-F03B-F24C3C07D49B}"/>
              </a:ext>
            </a:extLst>
          </p:cNvPr>
          <p:cNvSpPr txBox="1"/>
          <p:nvPr/>
        </p:nvSpPr>
        <p:spPr>
          <a:xfrm>
            <a:off x="17514888" y="10104307"/>
            <a:ext cx="375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3"/>
                </a:solidFill>
                <a:latin typeface="Rubik SemiBold" pitchFamily="2" charset="-79"/>
                <a:cs typeface="Rubik SemiBold" pitchFamily="2" charset="-79"/>
              </a:rPr>
              <a:t>Installations</a:t>
            </a:r>
            <a:endParaRPr lang="en-DK" sz="3600" b="1" dirty="0">
              <a:solidFill>
                <a:schemeClr val="accent3"/>
              </a:solidFill>
              <a:latin typeface="Rubik SemiBold" pitchFamily="2" charset="-79"/>
              <a:cs typeface="Rubik SemiBold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ACD4C4-3952-EBA6-0375-3AAA533C44C0}"/>
              </a:ext>
            </a:extLst>
          </p:cNvPr>
          <p:cNvSpPr txBox="1"/>
          <p:nvPr/>
        </p:nvSpPr>
        <p:spPr>
          <a:xfrm>
            <a:off x="18160136" y="8875926"/>
            <a:ext cx="24980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solidFill>
                  <a:schemeClr val="accent3"/>
                </a:solidFill>
                <a:latin typeface="Rubik" pitchFamily="2" charset="-79"/>
                <a:cs typeface="Rubik" pitchFamily="2" charset="-79"/>
              </a:rPr>
              <a:t>20</a:t>
            </a:r>
            <a:endParaRPr lang="en-DK" sz="7200" b="1" dirty="0">
              <a:solidFill>
                <a:schemeClr val="accent3"/>
              </a:solidFill>
              <a:latin typeface="Rubik" pitchFamily="2" charset="-79"/>
              <a:cs typeface="Rubik" pitchFamily="2" charset="-79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B55FB7-21B4-83DC-05BC-7D6D6F01C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6357" y="4229100"/>
            <a:ext cx="5289592" cy="42694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55B0D8-C772-93D7-1518-17DE49BC4B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367" y="4229100"/>
            <a:ext cx="5493565" cy="42694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1CD82A-6486-58C5-DA02-BCE8A4A9DD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75627" y="4993409"/>
            <a:ext cx="5869471" cy="2809448"/>
          </a:xfrm>
          <a:prstGeom prst="rect">
            <a:avLst/>
          </a:prstGeo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46C45F93-64F4-AA29-2D7C-E9BD72EA6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</p:spPr>
        <p:txBody>
          <a:bodyPr>
            <a:normAutofit/>
          </a:bodyPr>
          <a:lstStyle/>
          <a:p>
            <a:r>
              <a:rPr lang="en-GB" dirty="0"/>
              <a:t>Metabarcoding data programme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492533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7687D2-3077-625A-BE9B-5A2832ED3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46"/>
            <a:ext cx="24383213" cy="1371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61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CC1F6-0BB1-F04B-9CEE-3A6C477BD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Providing biodiversity evidence for research and policy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F38C911-8117-1F94-296D-208E9DFA0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934" y="3375282"/>
            <a:ext cx="22755392" cy="881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9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E867AC-648F-CE5C-51ED-95715E1A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Sources of biodiversity evidence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9EC25F-7BA3-8CB8-83E5-6DE4B3E53170}"/>
              </a:ext>
            </a:extLst>
          </p:cNvPr>
          <p:cNvSpPr txBox="1"/>
          <p:nvPr/>
        </p:nvSpPr>
        <p:spPr>
          <a:xfrm>
            <a:off x="2109787" y="7411998"/>
            <a:ext cx="4321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Combine sources</a:t>
            </a:r>
            <a:br>
              <a:rPr lang="en-US" sz="2400" i="1" dirty="0">
                <a:solidFill>
                  <a:schemeClr val="accent4"/>
                </a:solidFill>
                <a:cs typeface="Rubik" pitchFamily="2" charset="-79"/>
              </a:rPr>
            </a:b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of evidence</a:t>
            </a:r>
            <a:endParaRPr lang="x-none" sz="2400" i="1" dirty="0">
              <a:solidFill>
                <a:schemeClr val="accent4"/>
              </a:solidFill>
              <a:cs typeface="Rubik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660046-7037-2FE2-FB67-7FB2A4D3294C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Create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F3557E2-F513-CB01-60FF-20C2DA2C4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0963" y="3350838"/>
            <a:ext cx="17232312" cy="801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2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6609755-EC2A-5C4A-BFE3-14D68D77AE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4376" r="20443"/>
          <a:stretch/>
        </p:blipFill>
        <p:spPr>
          <a:xfrm>
            <a:off x="6430962" y="734798"/>
            <a:ext cx="12960352" cy="132116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5488A-5CC1-BE87-54C5-793EA9753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Access to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5E338-2573-D35E-F928-8D9A93F63AF7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Share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56D6ED-B734-6BD9-DDA7-080DB821CF92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400" i="1">
                <a:solidFill>
                  <a:schemeClr val="accent4"/>
                </a:solidFill>
                <a:cs typeface="Rubik" pitchFamily="2" charset="-79"/>
              </a:rPr>
              <a:t>FAIR and open access</a:t>
            </a:r>
          </a:p>
        </p:txBody>
      </p:sp>
    </p:spTree>
    <p:extLst>
      <p:ext uri="{BB962C8B-B14F-4D97-AF65-F5344CB8AC3E}">
        <p14:creationId xmlns:p14="http://schemas.microsoft.com/office/powerpoint/2010/main" val="279712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2DD458E6-C83B-C04A-B442-CF64B2D6CE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667"/>
          <a:stretch/>
        </p:blipFill>
        <p:spPr>
          <a:xfrm>
            <a:off x="7870825" y="1414386"/>
            <a:ext cx="15429823" cy="118353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C3BC12-4ACE-D332-E320-8FC3A6A8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Uses of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3E59C1-A819-35C1-8714-19EC8C07A7C3}"/>
              </a:ext>
            </a:extLst>
          </p:cNvPr>
          <p:cNvSpPr txBox="1"/>
          <p:nvPr/>
        </p:nvSpPr>
        <p:spPr>
          <a:xfrm>
            <a:off x="2109788" y="6304002"/>
            <a:ext cx="57610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Transform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119DBE-6B91-5CED-19F5-5E9BC5E656F4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x-none" sz="2400" i="1">
                <a:solidFill>
                  <a:schemeClr val="accent4"/>
                </a:solidFill>
                <a:latin typeface="Roboto" panose="02000000000000000000" pitchFamily="2" charset="0"/>
                <a:cs typeface="Rubik" pitchFamily="2" charset="-79"/>
              </a:rPr>
              <a:t>Apply and use data</a:t>
            </a:r>
            <a:endParaRPr lang="x-none" sz="2400" i="1" dirty="0">
              <a:solidFill>
                <a:schemeClr val="accent4"/>
              </a:solidFill>
              <a:latin typeface="Roboto" panose="02000000000000000000" pitchFamily="2" charset="0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2320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9A62AA84-52AF-C6B9-8190-042A4EEE55D1}"/>
              </a:ext>
            </a:extLst>
          </p:cNvPr>
          <p:cNvSpPr/>
          <p:nvPr/>
        </p:nvSpPr>
        <p:spPr>
          <a:xfrm>
            <a:off x="6081722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1F3932D-1343-4230-3889-6909CB6C2232}"/>
              </a:ext>
            </a:extLst>
          </p:cNvPr>
          <p:cNvSpPr/>
          <p:nvPr/>
        </p:nvSpPr>
        <p:spPr>
          <a:xfrm>
            <a:off x="3162078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C71CC87-D614-D6D0-5586-4B494F272212}"/>
              </a:ext>
            </a:extLst>
          </p:cNvPr>
          <p:cNvSpPr/>
          <p:nvPr/>
        </p:nvSpPr>
        <p:spPr>
          <a:xfrm>
            <a:off x="3252182" y="7834537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34AE766-B609-BB65-7D95-9F158BCA6256}"/>
              </a:ext>
            </a:extLst>
          </p:cNvPr>
          <p:cNvSpPr/>
          <p:nvPr/>
        </p:nvSpPr>
        <p:spPr>
          <a:xfrm>
            <a:off x="5664179" y="10547158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45277DC-D563-4372-5EAD-7FC05C54575D}"/>
              </a:ext>
            </a:extLst>
          </p:cNvPr>
          <p:cNvSpPr/>
          <p:nvPr/>
        </p:nvSpPr>
        <p:spPr>
          <a:xfrm>
            <a:off x="15038507" y="10659873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F53542A-E38E-5150-C1C9-D665052CED42}"/>
              </a:ext>
            </a:extLst>
          </p:cNvPr>
          <p:cNvSpPr/>
          <p:nvPr/>
        </p:nvSpPr>
        <p:spPr>
          <a:xfrm>
            <a:off x="18399094" y="800486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9DC6BB-D05D-0D89-0D19-2E81C54A69F1}"/>
              </a:ext>
            </a:extLst>
          </p:cNvPr>
          <p:cNvSpPr/>
          <p:nvPr/>
        </p:nvSpPr>
        <p:spPr>
          <a:xfrm>
            <a:off x="19798225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pic>
        <p:nvPicPr>
          <p:cNvPr id="15" name="Picture 14" descr="A picture containing text, several&#10;&#10;Description automatically generated">
            <a:extLst>
              <a:ext uri="{FF2B5EF4-FFF2-40B4-BE49-F238E27FC236}">
                <a16:creationId xmlns:a16="http://schemas.microsoft.com/office/drawing/2014/main" id="{16B3EBB7-755F-B99E-3F48-B7A40182911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379322">
            <a:off x="6786804" y="3063528"/>
            <a:ext cx="10489665" cy="765003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9614C0E-8562-41B3-924C-ABAEF9B4D881}"/>
              </a:ext>
            </a:extLst>
          </p:cNvPr>
          <p:cNvSpPr/>
          <p:nvPr/>
        </p:nvSpPr>
        <p:spPr>
          <a:xfrm>
            <a:off x="1429097" y="3821022"/>
            <a:ext cx="24518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Country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Participants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56EB9CB-0B1D-47E7-9875-FBE3D2BA9143}"/>
              </a:ext>
            </a:extLst>
          </p:cNvPr>
          <p:cNvSpPr/>
          <p:nvPr/>
        </p:nvSpPr>
        <p:spPr>
          <a:xfrm>
            <a:off x="1816924" y="8251311"/>
            <a:ext cx="30023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Organizational Participants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101461-AC56-4AAF-9DC5-73C4B8B89906}"/>
              </a:ext>
            </a:extLst>
          </p:cNvPr>
          <p:cNvSpPr>
            <a:spLocks noChangeAspect="1"/>
          </p:cNvSpPr>
          <p:nvPr/>
        </p:nvSpPr>
        <p:spPr>
          <a:xfrm>
            <a:off x="18962027" y="4584841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Peer-review papers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using data</a:t>
            </a:r>
            <a:r>
              <a:rPr lang="en-US" sz="2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cs typeface="Rubik" pitchFamily="2" charset="-79"/>
              </a:rPr>
              <a:t> (1 July 2025)</a:t>
            </a:r>
            <a:endParaRPr lang="en-US" sz="2400" i="1" dirty="0">
              <a:solidFill>
                <a:schemeClr val="tx1">
                  <a:lumMod val="85000"/>
                  <a:lumOff val="15000"/>
                </a:schemeClr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E86B9A-5AD3-4BF2-B96C-4F8E7B7FDB61}"/>
              </a:ext>
            </a:extLst>
          </p:cNvPr>
          <p:cNvSpPr/>
          <p:nvPr/>
        </p:nvSpPr>
        <p:spPr>
          <a:xfrm>
            <a:off x="14403960" y="10597465"/>
            <a:ext cx="45580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Species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occurrence records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7288246-D42E-411C-A82C-681B16776E44}"/>
              </a:ext>
            </a:extLst>
          </p:cNvPr>
          <p:cNvSpPr>
            <a:spLocks noChangeAspect="1"/>
          </p:cNvSpPr>
          <p:nvPr/>
        </p:nvSpPr>
        <p:spPr>
          <a:xfrm>
            <a:off x="5978579" y="1733479"/>
            <a:ext cx="19970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Datasets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F1F4AA1-16BB-4371-8EFB-E30E0B7E7144}"/>
              </a:ext>
            </a:extLst>
          </p:cNvPr>
          <p:cNvSpPr/>
          <p:nvPr/>
        </p:nvSpPr>
        <p:spPr>
          <a:xfrm>
            <a:off x="6275821" y="10946394"/>
            <a:ext cx="19902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Publishers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32CEE52-413F-4FBD-8F76-CFDFF369CBD9}"/>
              </a:ext>
            </a:extLst>
          </p:cNvPr>
          <p:cNvSpPr/>
          <p:nvPr/>
        </p:nvSpPr>
        <p:spPr>
          <a:xfrm>
            <a:off x="18399094" y="8207892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Average records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downloaded per month (2025)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148656-E708-9BCA-A63F-111499CC3754}"/>
              </a:ext>
            </a:extLst>
          </p:cNvPr>
          <p:cNvSpPr txBox="1"/>
          <p:nvPr/>
        </p:nvSpPr>
        <p:spPr>
          <a:xfrm>
            <a:off x="14403960" y="11523285"/>
            <a:ext cx="4384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i-FI" sz="4800" b="1" dirty="0">
                <a:solidFill>
                  <a:schemeClr val="accent1"/>
                </a:solidFill>
                <a:latin typeface="Bitter SemiBold" pitchFamily="2" charset="77"/>
              </a:rPr>
              <a:t>3,511,110,544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BFFE0-70A1-CF88-5E25-CF0BC82A9443}"/>
              </a:ext>
            </a:extLst>
          </p:cNvPr>
          <p:cNvSpPr txBox="1"/>
          <p:nvPr/>
        </p:nvSpPr>
        <p:spPr>
          <a:xfrm>
            <a:off x="18962028" y="5540648"/>
            <a:ext cx="30209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is-IS" sz="4800" b="1" dirty="0">
                <a:solidFill>
                  <a:schemeClr val="accent1"/>
                </a:solidFill>
                <a:latin typeface="Bitter SemiBold" pitchFamily="2" charset="77"/>
              </a:rPr>
              <a:t>13,615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C234BD-2940-342F-101F-CA5D5EF535CA}"/>
              </a:ext>
            </a:extLst>
          </p:cNvPr>
          <p:cNvSpPr txBox="1"/>
          <p:nvPr/>
        </p:nvSpPr>
        <p:spPr>
          <a:xfrm>
            <a:off x="18399094" y="9134640"/>
            <a:ext cx="38505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273.0 billion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D8CF21-7BC5-F3E9-43FD-97A5B03E4595}"/>
              </a:ext>
            </a:extLst>
          </p:cNvPr>
          <p:cNvSpPr txBox="1"/>
          <p:nvPr/>
        </p:nvSpPr>
        <p:spPr>
          <a:xfrm>
            <a:off x="2227520" y="4744291"/>
            <a:ext cx="16534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>
                <a:solidFill>
                  <a:schemeClr val="accent1"/>
                </a:solidFill>
                <a:latin typeface="Bitter SemiBold" pitchFamily="2" charset="77"/>
              </a:rPr>
              <a:t>66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74334D-1234-8782-B47D-33F14C728FC7}"/>
              </a:ext>
            </a:extLst>
          </p:cNvPr>
          <p:cNvSpPr txBox="1"/>
          <p:nvPr/>
        </p:nvSpPr>
        <p:spPr>
          <a:xfrm>
            <a:off x="2665197" y="9187187"/>
            <a:ext cx="21540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42</a:t>
            </a:r>
            <a:endParaRPr lang="en-DK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349C0B-5752-3F95-FD45-9EAFD4B5AB1F}"/>
              </a:ext>
            </a:extLst>
          </p:cNvPr>
          <p:cNvSpPr txBox="1"/>
          <p:nvPr/>
        </p:nvSpPr>
        <p:spPr>
          <a:xfrm>
            <a:off x="4658363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114,614	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75A099-575D-E7AF-5380-3C33E5922AAB}"/>
              </a:ext>
            </a:extLst>
          </p:cNvPr>
          <p:cNvSpPr txBox="1"/>
          <p:nvPr/>
        </p:nvSpPr>
        <p:spPr>
          <a:xfrm>
            <a:off x="5421345" y="11507977"/>
            <a:ext cx="28415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2,565</a:t>
            </a:r>
          </a:p>
        </p:txBody>
      </p:sp>
      <p:pic>
        <p:nvPicPr>
          <p:cNvPr id="21" name="Picture 20" descr="A picture containing accessory, envelope&#10;&#10;Description automatically generated">
            <a:extLst>
              <a:ext uri="{FF2B5EF4-FFF2-40B4-BE49-F238E27FC236}">
                <a16:creationId xmlns:a16="http://schemas.microsoft.com/office/drawing/2014/main" id="{50F36A46-C6AD-7819-5E64-90BFFCFEC07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46411" y="3198436"/>
            <a:ext cx="2230169" cy="2042759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E133C14E-33AE-4EF9-6682-560F60C760A5}"/>
              </a:ext>
            </a:extLst>
          </p:cNvPr>
          <p:cNvSpPr/>
          <p:nvPr/>
        </p:nvSpPr>
        <p:spPr>
          <a:xfrm>
            <a:off x="18593099" y="467757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EF3A239-4CAD-2FE6-EF60-F433827EFFFC}"/>
              </a:ext>
            </a:extLst>
          </p:cNvPr>
          <p:cNvSpPr/>
          <p:nvPr/>
        </p:nvSpPr>
        <p:spPr>
          <a:xfrm>
            <a:off x="8089438" y="183497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925BB9E-40A9-CB8B-6FF9-05295E0A2012}"/>
              </a:ext>
            </a:extLst>
          </p:cNvPr>
          <p:cNvSpPr/>
          <p:nvPr/>
        </p:nvSpPr>
        <p:spPr>
          <a:xfrm>
            <a:off x="4061924" y="3949231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D9C94E3-D83F-82BD-E453-A2803600597C}"/>
              </a:ext>
            </a:extLst>
          </p:cNvPr>
          <p:cNvSpPr/>
          <p:nvPr/>
        </p:nvSpPr>
        <p:spPr>
          <a:xfrm>
            <a:off x="8431319" y="11057069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E8C060-96B9-B4AA-6EC3-D43B1F065487}"/>
              </a:ext>
            </a:extLst>
          </p:cNvPr>
          <p:cNvSpPr/>
          <p:nvPr/>
        </p:nvSpPr>
        <p:spPr>
          <a:xfrm>
            <a:off x="15488493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908566-3290-D32A-65F1-E8B3767204CB}"/>
              </a:ext>
            </a:extLst>
          </p:cNvPr>
          <p:cNvSpPr>
            <a:spLocks noChangeAspect="1"/>
          </p:cNvSpPr>
          <p:nvPr/>
        </p:nvSpPr>
        <p:spPr>
          <a:xfrm>
            <a:off x="14284366" y="1752584"/>
            <a:ext cx="30046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Hosted portals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76BBCD-89CA-26F5-86D9-9DF340B634B3}"/>
              </a:ext>
            </a:extLst>
          </p:cNvPr>
          <p:cNvSpPr txBox="1"/>
          <p:nvPr/>
        </p:nvSpPr>
        <p:spPr>
          <a:xfrm>
            <a:off x="13971786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55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4A9C730-D709-676C-40B0-854E098C9091}"/>
              </a:ext>
            </a:extLst>
          </p:cNvPr>
          <p:cNvSpPr/>
          <p:nvPr/>
        </p:nvSpPr>
        <p:spPr>
          <a:xfrm>
            <a:off x="14547030" y="1834975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10693D3-94BA-715E-709C-BCB32F213BB5}"/>
              </a:ext>
            </a:extLst>
          </p:cNvPr>
          <p:cNvSpPr/>
          <p:nvPr/>
        </p:nvSpPr>
        <p:spPr>
          <a:xfrm>
            <a:off x="18011558" y="830532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DF2C4DA-313B-5752-2BBE-EE58CF65E313}"/>
              </a:ext>
            </a:extLst>
          </p:cNvPr>
          <p:cNvSpPr/>
          <p:nvPr/>
        </p:nvSpPr>
        <p:spPr>
          <a:xfrm>
            <a:off x="14017360" y="11083790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E3A121D-58F5-EA5C-98F3-74B2B8EEB6A7}"/>
              </a:ext>
            </a:extLst>
          </p:cNvPr>
          <p:cNvSpPr/>
          <p:nvPr/>
        </p:nvSpPr>
        <p:spPr>
          <a:xfrm>
            <a:off x="4934229" y="837606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42AE8CD2-F679-FB1A-78E2-CD3C08F4AFBC}"/>
              </a:ext>
            </a:extLst>
          </p:cNvPr>
          <p:cNvSpPr txBox="1">
            <a:spLocks/>
          </p:cNvSpPr>
          <p:nvPr/>
        </p:nvSpPr>
        <p:spPr>
          <a:xfrm>
            <a:off x="12209065" y="12251067"/>
            <a:ext cx="11484020" cy="746983"/>
          </a:xfrm>
          <a:prstGeom prst="rect">
            <a:avLst/>
          </a:prstGeom>
        </p:spPr>
        <p:txBody>
          <a:bodyPr vert="horz" lIns="89994" tIns="89994" rIns="91434" bIns="89994" rtlCol="0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b="1" dirty="0">
                <a:latin typeface="Rubik SemiBold" pitchFamily="2" charset="-79"/>
                <a:cs typeface="Rubik SemiBold" pitchFamily="2" charset="-79"/>
              </a:rPr>
              <a:t>www.g</a:t>
            </a:r>
            <a:r>
              <a:rPr lang="en-DK" b="1" dirty="0">
                <a:latin typeface="Rubik SemiBold" pitchFamily="2" charset="-79"/>
                <a:cs typeface="Rubik SemiBold" pitchFamily="2" charset="-79"/>
              </a:rPr>
              <a:t>bif.org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D27D8D1-A458-9952-55FF-BDFA2649F23A}"/>
              </a:ext>
            </a:extLst>
          </p:cNvPr>
          <p:cNvSpPr txBox="1">
            <a:spLocks/>
          </p:cNvSpPr>
          <p:nvPr/>
        </p:nvSpPr>
        <p:spPr>
          <a:xfrm>
            <a:off x="706438" y="12251067"/>
            <a:ext cx="17245012" cy="746983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latin typeface="Rubik Medium" pitchFamily="2" charset="-79"/>
              </a:rPr>
              <a:t>By the numbers | 1 October 2025</a:t>
            </a:r>
            <a:endParaRPr lang="en-DK" dirty="0">
              <a:latin typeface="Rubik Medium" pitchFamily="2" charset="-79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911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8338890-C704-A540-875B-92753B2393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GB" sz="3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254.0 million records </a:t>
            </a: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</a:rPr>
              <a:t>with 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</a:rPr>
              <a:t>taxonomically identified images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171.6 million human observations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72.1 million specimens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7.1 million material samples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1.5 million fossil specimens</a:t>
            </a:r>
          </a:p>
          <a:p>
            <a:r>
              <a:rPr lang="en-GB" sz="3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1,787,956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audio files</a:t>
            </a:r>
          </a:p>
          <a:p>
            <a:r>
              <a:rPr lang="en-GB" sz="3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5,369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videos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B751A4B-DD06-E54E-AD40-0C0175D4D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Species occurrence records with multimedia evidence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8B4C610-E9B0-8E4D-5A72-546AC0A937A3}"/>
              </a:ext>
            </a:extLst>
          </p:cNvPr>
          <p:cNvSpPr txBox="1">
            <a:spLocks/>
          </p:cNvSpPr>
          <p:nvPr/>
        </p:nvSpPr>
        <p:spPr>
          <a:xfrm>
            <a:off x="705549" y="12277725"/>
            <a:ext cx="17245901" cy="720325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GB" sz="2000" dirty="0">
                <a:latin typeface="Rubik" pitchFamily="2" charset="-79"/>
                <a:cs typeface="Rubik" pitchFamily="2" charset="-79"/>
              </a:rPr>
              <a:t>https://</a:t>
            </a:r>
            <a:r>
              <a:rPr lang="en-GB" sz="2000" dirty="0" err="1">
                <a:latin typeface="Rubik" pitchFamily="2" charset="-79"/>
                <a:cs typeface="Rubik" pitchFamily="2" charset="-79"/>
              </a:rPr>
              <a:t>www.gbif.org</a:t>
            </a:r>
            <a:r>
              <a:rPr lang="en-GB" sz="2000" dirty="0">
                <a:latin typeface="Rubik" pitchFamily="2" charset="-79"/>
                <a:cs typeface="Rubik" pitchFamily="2" charset="-79"/>
              </a:rPr>
              <a:t>/occurrence/gallery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0CE4C8C-961B-F2E7-88C0-5BEA6E9C01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91206" y="3257550"/>
            <a:ext cx="11484768" cy="8297863"/>
          </a:xfr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051B300-FC3A-FBE8-C66A-492E28EB7C86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October 2025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82196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>
            <a:extLst>
              <a:ext uri="{FF2B5EF4-FFF2-40B4-BE49-F238E27FC236}">
                <a16:creationId xmlns:a16="http://schemas.microsoft.com/office/drawing/2014/main" id="{2EE6DAFF-82D5-4934-A149-E74E60452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8292"/>
          <a:stretch>
            <a:fillRect/>
          </a:stretch>
        </p:blipFill>
        <p:spPr>
          <a:xfrm>
            <a:off x="8160286" y="3622773"/>
            <a:ext cx="16309440" cy="733188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BFE7B5-EF1A-49EC-8E20-E4CB18D58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7000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/the-</a:t>
            </a:r>
            <a:r>
              <a:rPr lang="en-GB" sz="2000" dirty="0" err="1">
                <a:solidFill>
                  <a:schemeClr val="accent1"/>
                </a:solidFill>
              </a:rPr>
              <a:t>gbif</a:t>
            </a:r>
            <a:r>
              <a:rPr lang="en-GB" sz="2000" dirty="0">
                <a:solidFill>
                  <a:schemeClr val="accent1"/>
                </a:solidFill>
              </a:rPr>
              <a:t>-network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68566-63F8-417F-A440-352684CF4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GBIF Participant countries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407D2E1-931A-2C46-A776-809C34DDAB09}"/>
              </a:ext>
            </a:extLst>
          </p:cNvPr>
          <p:cNvGrpSpPr/>
          <p:nvPr/>
        </p:nvGrpSpPr>
        <p:grpSpPr>
          <a:xfrm>
            <a:off x="1772503" y="6645788"/>
            <a:ext cx="4402936" cy="1538767"/>
            <a:chOff x="376518" y="4968267"/>
            <a:chExt cx="2201611" cy="7694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153435F-F7D4-5844-87FB-28FA010FCEF3}"/>
                </a:ext>
              </a:extLst>
            </p:cNvPr>
            <p:cNvSpPr/>
            <p:nvPr/>
          </p:nvSpPr>
          <p:spPr>
            <a:xfrm>
              <a:off x="376518" y="5041864"/>
              <a:ext cx="182880" cy="182880"/>
            </a:xfrm>
            <a:prstGeom prst="rect">
              <a:avLst/>
            </a:prstGeom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95144AF9-2FBA-0D4E-BFFE-79E367752D66}"/>
                </a:ext>
              </a:extLst>
            </p:cNvPr>
            <p:cNvSpPr/>
            <p:nvPr/>
          </p:nvSpPr>
          <p:spPr>
            <a:xfrm>
              <a:off x="376518" y="5481214"/>
              <a:ext cx="182880" cy="182880"/>
            </a:xfrm>
            <a:prstGeom prst="rect">
              <a:avLst/>
            </a:prstGeom>
            <a:solidFill>
              <a:srgbClr val="B8CEB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E56E7F-41BD-B54F-BB7F-3D53B4E6AA56}"/>
                </a:ext>
              </a:extLst>
            </p:cNvPr>
            <p:cNvSpPr txBox="1"/>
            <p:nvPr/>
          </p:nvSpPr>
          <p:spPr>
            <a:xfrm>
              <a:off x="559398" y="4968267"/>
              <a:ext cx="1527586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Voting Participants</a:t>
              </a:r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570DB290-55A8-394D-B217-434A2C97B792}"/>
                </a:ext>
              </a:extLst>
            </p:cNvPr>
            <p:cNvSpPr txBox="1"/>
            <p:nvPr/>
          </p:nvSpPr>
          <p:spPr>
            <a:xfrm>
              <a:off x="559398" y="5407617"/>
              <a:ext cx="2018731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Associate Participants</a:t>
              </a:r>
            </a:p>
          </p:txBody>
        </p:sp>
      </p:grp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1416644-8117-8DD5-7C82-CDBB5785B977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 October 2025</a:t>
            </a:r>
            <a:endParaRPr lang="en-DK" sz="2000" dirty="0">
              <a:latin typeface="Rubik Medium" pitchFamily="2" charset="-79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444E5E5-3A60-D250-C2A1-8F7A388D83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1205" t="-81" r="1205" b="7699"/>
          <a:stretch>
            <a:fillRect/>
          </a:stretch>
        </p:blipFill>
        <p:spPr>
          <a:xfrm>
            <a:off x="7956046" y="3623290"/>
            <a:ext cx="16309440" cy="738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3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8706493-2139-B949-8DB1-5B1632C401FA}"/>
              </a:ext>
            </a:extLst>
          </p:cNvPr>
          <p:cNvGrpSpPr/>
          <p:nvPr/>
        </p:nvGrpSpPr>
        <p:grpSpPr>
          <a:xfrm>
            <a:off x="1394170" y="4023928"/>
            <a:ext cx="6861728" cy="1768123"/>
            <a:chOff x="10085791" y="1547581"/>
            <a:chExt cx="2991920" cy="91256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34810C-5935-9543-9234-1433405BE53B}"/>
                </a:ext>
              </a:extLst>
            </p:cNvPr>
            <p:cNvSpPr txBox="1"/>
            <p:nvPr/>
          </p:nvSpPr>
          <p:spPr>
            <a:xfrm>
              <a:off x="10085791" y="1547581"/>
              <a:ext cx="1256338" cy="912567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b="1" dirty="0">
                  <a:solidFill>
                    <a:schemeClr val="accent1"/>
                  </a:solidFill>
                  <a:ea typeface="Roboto" panose="02000000000000000000" pitchFamily="2" charset="0"/>
                </a:rPr>
                <a:t>148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C8CB8C-0882-0147-BC7E-56BCB5EFDC38}"/>
                </a:ext>
              </a:extLst>
            </p:cNvPr>
            <p:cNvSpPr txBox="1"/>
            <p:nvPr/>
          </p:nvSpPr>
          <p:spPr>
            <a:xfrm>
              <a:off x="11179914" y="1769971"/>
              <a:ext cx="1897797" cy="467786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defRPr/>
              </a:pPr>
              <a:r>
                <a:rPr lang="en-GB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countries/areas with institutions </a:t>
              </a:r>
            </a:p>
            <a:p>
              <a:pPr>
                <a:defRPr/>
              </a:pPr>
              <a:r>
                <a:rPr lang="en-GB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sharing data through GBIF</a:t>
              </a:r>
            </a:p>
          </p:txBody>
        </p:sp>
      </p:grp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44F27EC-C770-9EDC-8105-A7FCF3848D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0496986"/>
              </p:ext>
            </p:extLst>
          </p:nvPr>
        </p:nvGraphicFramePr>
        <p:xfrm>
          <a:off x="706437" y="6006439"/>
          <a:ext cx="8604251" cy="5191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9606CF54-290B-D5E3-AA55-F6294466C67E}"/>
              </a:ext>
            </a:extLst>
          </p:cNvPr>
          <p:cNvGrpSpPr/>
          <p:nvPr/>
        </p:nvGrpSpPr>
        <p:grpSpPr>
          <a:xfrm>
            <a:off x="17143188" y="10659871"/>
            <a:ext cx="6532786" cy="895542"/>
            <a:chOff x="17143188" y="11212761"/>
            <a:chExt cx="6532786" cy="89554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BF21914-1005-456E-2C7F-27F7C9C18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143188" y="11717539"/>
              <a:ext cx="6532786" cy="390764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9F648D-8E58-BFC5-F651-53F3B34D6133}"/>
                </a:ext>
              </a:extLst>
            </p:cNvPr>
            <p:cNvSpPr txBox="1"/>
            <p:nvPr/>
          </p:nvSpPr>
          <p:spPr>
            <a:xfrm>
              <a:off x="18829776" y="11212761"/>
              <a:ext cx="48461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ubik Medium" pitchFamily="2" charset="-79"/>
                  <a:cs typeface="Rubik Medium" pitchFamily="2" charset="-79"/>
                </a:rPr>
                <a:t>Number of active publishers by country or area</a:t>
              </a:r>
              <a:endParaRPr lang="en-DK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Rubik Medium" pitchFamily="2" charset="-79"/>
                <a:cs typeface="Rubik Medium" pitchFamily="2" charset="-79"/>
              </a:endParaRP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DB1DA-8308-8848-BDB6-2E25E009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6999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/publisher/search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74CBD-067A-6E4B-900D-207909C4D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GBIF network of data publishing institutions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414D32-4404-EB2D-A90B-2C6D7BB32E13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October 2025</a:t>
            </a:r>
            <a:endParaRPr lang="en-DK" sz="2000" dirty="0">
              <a:latin typeface="Rubik Medium" pitchFamily="2" charset="-79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039519-4C0B-874F-1BEA-80918B0DA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8292"/>
          <a:stretch>
            <a:fillRect/>
          </a:stretch>
        </p:blipFill>
        <p:spPr>
          <a:xfrm>
            <a:off x="8160286" y="3622773"/>
            <a:ext cx="16309440" cy="733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6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7A7BB2-B10E-6F4E-8BAC-E95773EBA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SOURCE: </a:t>
            </a:r>
            <a:r>
              <a:rPr lang="en-GB" sz="2000" dirty="0" err="1">
                <a:solidFill>
                  <a:schemeClr val="accent1"/>
                </a:solidFill>
              </a:rPr>
              <a:t>Plausible.io</a:t>
            </a:r>
            <a:r>
              <a:rPr lang="en-GB" sz="2000" dirty="0">
                <a:solidFill>
                  <a:schemeClr val="accent1"/>
                </a:solidFill>
              </a:rPr>
              <a:t>. * Effective visits = total visits - (total visits x bounce rate)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5DF59-E8F6-3D42-AE0B-A91FEE8A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GBIF.org</a:t>
            </a:r>
            <a:r>
              <a:rPr lang="en-GB" dirty="0"/>
              <a:t> traffic by country: 2025</a:t>
            </a:r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id="{932D6A73-A42B-E94B-BC36-F0D248F481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952663"/>
              </p:ext>
            </p:extLst>
          </p:nvPr>
        </p:nvGraphicFramePr>
        <p:xfrm>
          <a:off x="2109788" y="3257553"/>
          <a:ext cx="20162837" cy="811220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55093">
                  <a:extLst>
                    <a:ext uri="{9D8B030D-6E8A-4147-A177-3AD203B41FA5}">
                      <a16:colId xmlns:a16="http://schemas.microsoft.com/office/drawing/2014/main" val="2445582373"/>
                    </a:ext>
                  </a:extLst>
                </a:gridCol>
                <a:gridCol w="3509660">
                  <a:extLst>
                    <a:ext uri="{9D8B030D-6E8A-4147-A177-3AD203B41FA5}">
                      <a16:colId xmlns:a16="http://schemas.microsoft.com/office/drawing/2014/main" val="1537184645"/>
                    </a:ext>
                  </a:extLst>
                </a:gridCol>
                <a:gridCol w="2402541">
                  <a:extLst>
                    <a:ext uri="{9D8B030D-6E8A-4147-A177-3AD203B41FA5}">
                      <a16:colId xmlns:a16="http://schemas.microsoft.com/office/drawing/2014/main" val="202493507"/>
                    </a:ext>
                  </a:extLst>
                </a:gridCol>
                <a:gridCol w="2402542">
                  <a:extLst>
                    <a:ext uri="{9D8B030D-6E8A-4147-A177-3AD203B41FA5}">
                      <a16:colId xmlns:a16="http://schemas.microsoft.com/office/drawing/2014/main" val="3724425895"/>
                    </a:ext>
                  </a:extLst>
                </a:gridCol>
                <a:gridCol w="2958352">
                  <a:extLst>
                    <a:ext uri="{9D8B030D-6E8A-4147-A177-3AD203B41FA5}">
                      <a16:colId xmlns:a16="http://schemas.microsoft.com/office/drawing/2014/main" val="2751926660"/>
                    </a:ext>
                  </a:extLst>
                </a:gridCol>
                <a:gridCol w="2958353">
                  <a:extLst>
                    <a:ext uri="{9D8B030D-6E8A-4147-A177-3AD203B41FA5}">
                      <a16:colId xmlns:a16="http://schemas.microsoft.com/office/drawing/2014/main" val="3487821056"/>
                    </a:ext>
                  </a:extLst>
                </a:gridCol>
                <a:gridCol w="2008095">
                  <a:extLst>
                    <a:ext uri="{9D8B030D-6E8A-4147-A177-3AD203B41FA5}">
                      <a16:colId xmlns:a16="http://schemas.microsoft.com/office/drawing/2014/main" val="3093841831"/>
                    </a:ext>
                  </a:extLst>
                </a:gridCol>
                <a:gridCol w="2568201">
                  <a:extLst>
                    <a:ext uri="{9D8B030D-6E8A-4147-A177-3AD203B41FA5}">
                      <a16:colId xmlns:a16="http://schemas.microsoft.com/office/drawing/2014/main" val="2745575049"/>
                    </a:ext>
                  </a:extLst>
                </a:gridCol>
              </a:tblGrid>
              <a:tr h="832254"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Visitors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Effective visits*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% Effective 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2024 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Pages / visit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4652581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China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1,374,771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2,882,465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317,071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9.43 %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2.59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797122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United States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642,544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741,140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311,279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9.26 %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1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4.54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516897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Colombia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284,815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359,809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176,306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5.24 %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5.27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894101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France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346,530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407,129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162,852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4.84 %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4.40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920079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dirty="0"/>
                        <a:t>Indonesia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214,016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259,330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155,598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4.63 %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6.48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059773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Brazil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268,589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315,878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154,780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4.60 %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5.22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789635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Spain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227,378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283,971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147,655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4.39 %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6.30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378052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Germany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254,584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306,506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140,993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4.19 %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9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5.57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81027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9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Mexico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211,825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249,898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114,953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3.42 %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6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4.90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615403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10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India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208,902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233.323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97,996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2.19 %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4.44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924155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endParaRPr lang="en-GB" sz="20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TOTAL</a:t>
                      </a:r>
                      <a:endParaRPr lang="en-GB" sz="18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7,287,740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9,890,030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3,362,882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100.00%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dirty="0">
                        <a:latin typeface="Source Code Pro Bold" panose="020B0509030403020204" pitchFamily="49" charset="0"/>
                        <a:ea typeface="Source Code Pro Bold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4.28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86993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FB038-B420-003F-C7FA-60808734921B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October 2025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571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7000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/occurrence/search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Occurrences published by </a:t>
            </a:r>
            <a:r>
              <a:rPr lang="en-US" dirty="0"/>
              <a:t>c</a:t>
            </a:r>
            <a:r>
              <a:rPr lang="en-US" b="1" dirty="0"/>
              <a:t>ountry: 2025</a:t>
            </a:r>
            <a:endParaRPr lang="en-US" sz="3600" dirty="0">
              <a:latin typeface="+mn-lt"/>
            </a:endParaRPr>
          </a:p>
        </p:txBody>
      </p:sp>
      <p:graphicFrame>
        <p:nvGraphicFramePr>
          <p:cNvPr id="20" name="Content Placeholder 10">
            <a:extLst>
              <a:ext uri="{FF2B5EF4-FFF2-40B4-BE49-F238E27FC236}">
                <a16:creationId xmlns:a16="http://schemas.microsoft.com/office/drawing/2014/main" id="{C68C5275-2D45-774B-B979-BD2679E3500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478344791"/>
              </p:ext>
            </p:extLst>
          </p:nvPr>
        </p:nvGraphicFramePr>
        <p:xfrm>
          <a:off x="13593757" y="3257550"/>
          <a:ext cx="8640763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ontent Placeholder 6">
            <a:extLst>
              <a:ext uri="{FF2B5EF4-FFF2-40B4-BE49-F238E27FC236}">
                <a16:creationId xmlns:a16="http://schemas.microsoft.com/office/drawing/2014/main" id="{31997D2D-6180-784C-9DA6-873F0CE8AB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1458576"/>
              </p:ext>
            </p:extLst>
          </p:nvPr>
        </p:nvGraphicFramePr>
        <p:xfrm>
          <a:off x="2147893" y="3257555"/>
          <a:ext cx="10029040" cy="829785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81686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264696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943979">
                  <a:extLst>
                    <a:ext uri="{9D8B030D-6E8A-4147-A177-3AD203B41FA5}">
                      <a16:colId xmlns:a16="http://schemas.microsoft.com/office/drawing/2014/main" val="954396464"/>
                    </a:ext>
                  </a:extLst>
                </a:gridCol>
                <a:gridCol w="1981794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856885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357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US" sz="1800" b="0" i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Rubik Medium" pitchFamily="2" charset="-79"/>
                          <a:cs typeface="Rubik Medium" pitchFamily="2" charset="-79"/>
                        </a:rPr>
                        <a:t>2025</a:t>
                      </a:r>
                      <a:endParaRPr lang="en-US" sz="1800" b="0" i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2024 total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2024 rank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Courier New" panose="02070309020205020404" pitchFamily="49" charset="0"/>
                        </a:rPr>
                        <a:t>195,295,350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Courier New" panose="02070309020205020404" pitchFamily="49" charset="0"/>
                        </a:rPr>
                        <a:t>158,323,610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1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Australia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Courier New" panose="02070309020205020404" pitchFamily="49" charset="0"/>
                        </a:rPr>
                        <a:t>51,587,057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Courier New" panose="02070309020205020404" pitchFamily="49" charset="0"/>
                        </a:rPr>
                        <a:t>14,003,238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6 </a:t>
                      </a:r>
                      <a:endParaRPr lang="da-DK" sz="1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 Bold" panose="020B0309030403020204" pitchFamily="34" charset="0"/>
                        <a:ea typeface="Source Code Pro Bold" panose="020B0309030403020204" pitchFamily="34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117644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Kingdom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Courier New" panose="02070309020205020404" pitchFamily="49" charset="0"/>
                        </a:rPr>
                        <a:t>42,163,946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Courier New" panose="02070309020205020404" pitchFamily="49" charset="0"/>
                        </a:rPr>
                        <a:t>12,938,043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Belgium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Courier New" panose="02070309020205020404" pitchFamily="49" charset="0"/>
                        </a:rPr>
                        <a:t>34,762,028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Courier New" panose="02070309020205020404" pitchFamily="49" charset="0"/>
                        </a:rPr>
                        <a:t>5,800,027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13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79269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Courier New" panose="02070309020205020404" pitchFamily="49" charset="0"/>
                        </a:rPr>
                        <a:t>30,672,153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Courier New" panose="02070309020205020404" pitchFamily="49" charset="0"/>
                        </a:rPr>
                        <a:t>22,530,128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da-DK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ea typeface="Roboto Condensed Light" panose="02000000000000000000" pitchFamily="2" charset="0"/>
                          <a:cs typeface="Rubik Medium" pitchFamily="2" charset="-79"/>
                        </a:rPr>
                        <a:t>Norway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Courier New" panose="02070309020205020404" pitchFamily="49" charset="0"/>
                        </a:rPr>
                        <a:t>24,861,909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Courier New" panose="02070309020205020404" pitchFamily="49" charset="0"/>
                        </a:rPr>
                        <a:t>4,061,537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da-DK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17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Netherlands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Courier New" panose="02070309020205020404" pitchFamily="49" charset="0"/>
                        </a:rPr>
                        <a:t>17,939,048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Courier New" panose="02070309020205020404" pitchFamily="49" charset="0"/>
                        </a:rPr>
                        <a:t>25,251,786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da-DK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177345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Sweden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Courier New" panose="02070309020205020404" pitchFamily="49" charset="0"/>
                        </a:rPr>
                        <a:t>12,823,711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Courier New" panose="02070309020205020404" pitchFamily="49" charset="0"/>
                        </a:rPr>
                        <a:t>25,696,307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India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Courier New" panose="02070309020205020404" pitchFamily="49" charset="0"/>
                        </a:rPr>
                        <a:t>12,823,711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Courier New" panose="02070309020205020404" pitchFamily="49" charset="0"/>
                        </a:rPr>
                        <a:t>14,003,238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da-DK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ea typeface="Roboto Condensed Light" panose="02000000000000000000" pitchFamily="2" charset="0"/>
                          <a:cs typeface="Rubik Medium" pitchFamily="2" charset="-79"/>
                        </a:rPr>
                        <a:t>France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Courier New" panose="02070309020205020404" pitchFamily="49" charset="0"/>
                        </a:rPr>
                        <a:t>11,488,380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Courier New" panose="02070309020205020404" pitchFamily="49" charset="0"/>
                        </a:rPr>
                        <a:t>43,910,491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723"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OTHER COUNTRIES + AREAS</a:t>
                      </a:r>
                      <a:endParaRPr lang="en-US" sz="1800" b="1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+mn-ea"/>
                        <a:cs typeface="+mn-cs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OTHER COUNTRIES + AREAS</a:t>
                      </a:r>
                      <a:endParaRPr lang="en-US" b="1" noProof="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105,662,680</a:t>
                      </a:r>
                      <a:endParaRPr lang="en-GB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97,322,395</a:t>
                      </a:r>
                      <a:endParaRPr lang="en-GB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3163">
                <a:tc gridSpan="2">
                  <a:txBody>
                    <a:bodyPr/>
                    <a:lstStyle/>
                    <a:p>
                      <a:pPr algn="r"/>
                      <a:r>
                        <a:rPr lang="da-DK" sz="1800" b="1" dirty="0">
                          <a:solidFill>
                            <a:schemeClr val="accent1"/>
                          </a:solidFill>
                        </a:rPr>
                        <a:t>TOTAL</a:t>
                      </a:r>
                      <a:endParaRPr lang="da-DK" sz="1800" b="1" dirty="0">
                        <a:solidFill>
                          <a:schemeClr val="accent1"/>
                        </a:solidFill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kern="1200" dirty="0">
                          <a:solidFill>
                            <a:schemeClr val="accent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539,518,907</a:t>
                      </a: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kern="1200" dirty="0">
                          <a:solidFill>
                            <a:schemeClr val="accent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428,451,251</a:t>
                      </a: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accent1"/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530443"/>
                  </a:ext>
                </a:extLst>
              </a:tr>
            </a:tbl>
          </a:graphicData>
        </a:graphic>
      </p:graphicFrame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C16EB98-11EA-3C21-8CA2-6E2AE45EB6D5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 October 2025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3689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4606-026E-CB46-97D1-5EC14AC9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download requests by country: 2025</a:t>
            </a:r>
            <a:endParaRPr lang="en-GB" dirty="0"/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3E4858F1-0D97-AF45-BE79-37694B8C0C46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493904748"/>
              </p:ext>
            </p:extLst>
          </p:nvPr>
        </p:nvGraphicFramePr>
        <p:xfrm>
          <a:off x="2109787" y="3270250"/>
          <a:ext cx="10081419" cy="828516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26911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08720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006633">
                  <a:extLst>
                    <a:ext uri="{9D8B030D-6E8A-4147-A177-3AD203B41FA5}">
                      <a16:colId xmlns:a16="http://schemas.microsoft.com/office/drawing/2014/main" val="3125050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34312622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370806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251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Rank</a:t>
                      </a:r>
                      <a:endParaRPr lang="en-GB" sz="1800" b="0" i="1" noProof="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Country</a:t>
                      </a:r>
                      <a:endParaRPr lang="da-DK" dirty="0"/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2025</a:t>
                      </a:r>
                      <a:endParaRPr lang="en-GB" sz="1600" b="0" i="0" noProof="0" dirty="0"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2024 total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2024 rank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China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i="0" kern="1200" noProof="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+mn-cs"/>
                        </a:rPr>
                        <a:t>50,615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 Bold" panose="020B0509030403020204" pitchFamily="49" charset="0"/>
                        <a:ea typeface="Source Code Pro Bold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kern="1200" noProof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63,485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1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 Bold" panose="020B0309030403020204" pitchFamily="34" charset="0"/>
                        <a:ea typeface="Source Code Pro Bold" panose="020B0309030403020204" pitchFamily="34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i="0" kern="1200" noProof="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+mn-cs"/>
                        </a:rPr>
                        <a:t>35,135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 Bold" panose="020B0509030403020204" pitchFamily="49" charset="0"/>
                        <a:ea typeface="Source Code Pro Bold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kern="1200" noProof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41,921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Mexico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i="0" kern="1200" noProof="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+mn-cs"/>
                        </a:rPr>
                        <a:t>20,946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 Bold" panose="020B0509030403020204" pitchFamily="49" charset="0"/>
                        <a:ea typeface="Source Code Pro Bold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kern="1200" noProof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29,712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Colombia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i="0" kern="1200" noProof="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+mn-cs"/>
                        </a:rPr>
                        <a:t>17,247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 Bold" panose="020B0509030403020204" pitchFamily="49" charset="0"/>
                        <a:ea typeface="Source Code Pro Bold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noProof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21,247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Brazil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1" i="0" kern="1200" noProof="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+mn-cs"/>
                        </a:rPr>
                        <a:t>15,734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GB" sz="1800" b="0" noProof="0" dirty="0">
                        <a:solidFill>
                          <a:schemeClr val="tx2"/>
                        </a:solidFill>
                        <a:latin typeface="Source Code Pro Bold" panose="020B0509030403020204" pitchFamily="49" charset="0"/>
                        <a:ea typeface="Source Code Pro Bold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GB" sz="1800" b="0" i="0" kern="1200" noProof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21,641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GB" sz="1800" b="0" i="0" kern="1200" noProof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4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Spain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i="0" kern="1200" noProof="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+mn-cs"/>
                        </a:rPr>
                        <a:t>12,023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 Bold" panose="020B0509030403020204" pitchFamily="49" charset="0"/>
                        <a:ea typeface="Source Code Pro Bold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noProof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14,704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GB" sz="1800" b="0" i="0" kern="1200" noProof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6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ea typeface="+mn-ea"/>
                          <a:cs typeface="Rubik Medium" pitchFamily="2" charset="-79"/>
                        </a:rPr>
                        <a:t>United Kingdom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i="0" kern="1200" noProof="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+mn-cs"/>
                        </a:rPr>
                        <a:t>10,405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 Bold" panose="020B0509030403020204" pitchFamily="49" charset="0"/>
                        <a:ea typeface="Source Code Pro Bold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noProof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13,502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GB" sz="1800" b="0" i="0" kern="1200" noProof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7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Germany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i="0" kern="1200" noProof="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+mn-cs"/>
                        </a:rPr>
                        <a:t>8,471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 Bold" panose="020B0509030403020204" pitchFamily="49" charset="0"/>
                        <a:ea typeface="Source Code Pro Bold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kern="1200" noProof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8,558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France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i="0" kern="1200" noProof="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+mn-cs"/>
                        </a:rPr>
                        <a:t>6,795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 Bold" panose="020B0509030403020204" pitchFamily="49" charset="0"/>
                        <a:ea typeface="Source Code Pro Bold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GB" sz="1800" b="0" i="0" kern="1200" noProof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7,248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GB" sz="1800" b="0" i="0" kern="1200" noProof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9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i="0" kern="1200" noProof="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+mn-cs"/>
                        </a:rPr>
                        <a:t>6,510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 Bold" panose="020B0509030403020204" pitchFamily="49" charset="0"/>
                        <a:ea typeface="Source Code Pro Bold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noProof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8,946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noProof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8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286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OTHER COUNTRIES + AREAS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ALL OTHERS</a:t>
                      </a:r>
                      <a:endParaRPr lang="en-US" b="1" noProof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99,342</a:t>
                      </a:r>
                      <a:endParaRPr lang="en-GB" sz="18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 Bold" panose="020B0509030403020204" pitchFamily="49" charset="0"/>
                        <a:ea typeface="Source Code Pro Bold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 Bold" panose="020B0509030403020204" pitchFamily="49" charset="0"/>
                        <a:ea typeface="Source Code Pro Bold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Medium" panose="020B0309030403020204" pitchFamily="34" charset="0"/>
                          <a:ea typeface="Source Code Pro Medium" panose="020B0309030403020204" pitchFamily="34" charset="0"/>
                        </a:rPr>
                        <a:t>115,002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 Bold" panose="020B0309030403020204" pitchFamily="34" charset="0"/>
                        <a:ea typeface="Source Code Pro Bold" panose="020B0309030403020204" pitchFamily="34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algn="r"/>
                      <a:r>
                        <a:rPr lang="da-DK" sz="18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en-GB" sz="1800" b="1" kern="1200" noProof="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283,223</a:t>
                      </a:r>
                      <a:endParaRPr lang="en-GB" sz="1800" noProof="0" dirty="0">
                        <a:solidFill>
                          <a:schemeClr val="accent2"/>
                        </a:solidFill>
                        <a:latin typeface="Source Code Pro Bold" panose="020B0509030403020204" pitchFamily="49" charset="0"/>
                        <a:ea typeface="Source Code Pro Bold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 Bold" panose="020B0509030403020204" pitchFamily="49" charset="0"/>
                        <a:ea typeface="Source Code Pro Bold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kern="1200" noProof="0" dirty="0">
                          <a:solidFill>
                            <a:schemeClr val="accent2"/>
                          </a:solidFill>
                          <a:latin typeface="Source Code Pro Medium" panose="020B0309030403020204" pitchFamily="34" charset="0"/>
                          <a:ea typeface="Source Code Pro Medium" panose="020B0309030403020204" pitchFamily="34" charset="0"/>
                        </a:rPr>
                        <a:t>347,717</a:t>
                      </a:r>
                      <a:endParaRPr lang="en-GB" sz="1800" b="0" i="0" noProof="0" dirty="0">
                        <a:solidFill>
                          <a:schemeClr val="accent2"/>
                        </a:solidFill>
                        <a:latin typeface="Source Code Pro Medium" panose="020B0309030403020204" pitchFamily="34" charset="0"/>
                        <a:ea typeface="Source Code Pro Medium" panose="020B0309030403020204" pitchFamily="34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 Bold" panose="020B0509030403020204" pitchFamily="49" charset="0"/>
                        <a:ea typeface="Source Code Pro Bold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32232"/>
                  </a:ext>
                </a:extLst>
              </a:tr>
            </a:tbl>
          </a:graphicData>
        </a:graphic>
      </p:graphicFrame>
      <p:graphicFrame>
        <p:nvGraphicFramePr>
          <p:cNvPr id="6" name="Content Placeholder 10">
            <a:extLst>
              <a:ext uri="{FF2B5EF4-FFF2-40B4-BE49-F238E27FC236}">
                <a16:creationId xmlns:a16="http://schemas.microsoft.com/office/drawing/2014/main" id="{6A103AB0-B3A5-D74B-8BFD-3E373FB18D2F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986763909"/>
              </p:ext>
            </p:extLst>
          </p:nvPr>
        </p:nvGraphicFramePr>
        <p:xfrm>
          <a:off x="13631863" y="3270250"/>
          <a:ext cx="8640763" cy="8285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DE8F224B-074A-6D46-AA14-1CD01F0943F7}"/>
              </a:ext>
            </a:extLst>
          </p:cNvPr>
          <p:cNvGrpSpPr/>
          <p:nvPr/>
        </p:nvGrpSpPr>
        <p:grpSpPr>
          <a:xfrm>
            <a:off x="13631863" y="3436409"/>
            <a:ext cx="9675812" cy="1768123"/>
            <a:chOff x="9105900" y="1150042"/>
            <a:chExt cx="5052568" cy="88411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FC253F-B427-0544-B51F-7418AA3B7AF6}"/>
                </a:ext>
              </a:extLst>
            </p:cNvPr>
            <p:cNvSpPr txBox="1"/>
            <p:nvPr/>
          </p:nvSpPr>
          <p:spPr>
            <a:xfrm>
              <a:off x="9105900" y="1150042"/>
              <a:ext cx="1503750" cy="884119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dirty="0">
                  <a:solidFill>
                    <a:schemeClr val="accent2"/>
                  </a:solidFill>
                  <a:latin typeface="Rubik Medium" pitchFamily="2" charset="-79"/>
                  <a:ea typeface="Roboto" panose="02000000000000000000" pitchFamily="2" charset="0"/>
                  <a:cs typeface="Rubik Medium" pitchFamily="2" charset="-79"/>
                </a:rPr>
                <a:t>172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D6743-C48B-2747-97B8-5D136A765A5D}"/>
                </a:ext>
              </a:extLst>
            </p:cNvPr>
            <p:cNvSpPr txBox="1"/>
            <p:nvPr/>
          </p:nvSpPr>
          <p:spPr>
            <a:xfrm>
              <a:off x="10423961" y="1334720"/>
              <a:ext cx="3734507" cy="514762"/>
            </a:xfrm>
            <a:prstGeom prst="rect">
              <a:avLst/>
            </a:prstGeom>
            <a:noFill/>
          </p:spPr>
          <p:txBody>
            <a:bodyPr wrap="square" lIns="360000" tIns="143991" rIns="143991" bIns="143991" rtlCol="0">
              <a:spAutoFit/>
            </a:bodyPr>
            <a:lstStyle/>
            <a:p>
              <a:pPr>
                <a:defRPr/>
              </a:pPr>
              <a:r>
                <a:rPr lang="en-GB" sz="2400" dirty="0">
                  <a:solidFill>
                    <a:schemeClr val="accent2"/>
                  </a:solidFill>
                  <a:latin typeface="Rubik Medium" pitchFamily="2" charset="-79"/>
                  <a:cs typeface="Rubik Medium" pitchFamily="2" charset="-79"/>
                </a:rPr>
                <a:t>countries, islands &amp; territories where users have ≥5 requested downloads in 2025</a:t>
              </a:r>
            </a:p>
          </p:txBody>
        </p:sp>
      </p:grp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7AE2C98-AC22-F795-41E6-F686F4D18716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solidFill>
                  <a:schemeClr val="accent2"/>
                </a:solidFill>
                <a:latin typeface="Rubik Medium" pitchFamily="2" charset="-79"/>
              </a:rPr>
              <a:t>1 October 2025</a:t>
            </a:r>
            <a:endParaRPr lang="en-DK" sz="2000" dirty="0">
              <a:solidFill>
                <a:schemeClr val="accent2"/>
              </a:solidFill>
              <a:latin typeface="Rubik Medium" pitchFamily="2" charset="-79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AB7F98B-99CD-00F9-A183-55A2D9207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2"/>
                </a:solidFill>
              </a:rPr>
              <a:t>SOURCE: </a:t>
            </a:r>
            <a:r>
              <a:rPr lang="en-GB" sz="2000" dirty="0" err="1">
                <a:solidFill>
                  <a:schemeClr val="accent2"/>
                </a:solidFill>
              </a:rPr>
              <a:t>GBIF.org</a:t>
            </a:r>
            <a:r>
              <a:rPr lang="en-GB" sz="2000" dirty="0">
                <a:solidFill>
                  <a:schemeClr val="accent2"/>
                </a:solidFill>
              </a:rPr>
              <a:t> infrastructure. Downloads adjusted  to remove outlier users with &gt;500 downloads for Jan-Sept 2025</a:t>
            </a:r>
          </a:p>
        </p:txBody>
      </p:sp>
    </p:spTree>
    <p:extLst>
      <p:ext uri="{BB962C8B-B14F-4D97-AF65-F5344CB8AC3E}">
        <p14:creationId xmlns:p14="http://schemas.microsoft.com/office/powerpoint/2010/main" val="203548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BF367-D9E0-4519-92AA-E64EC7D5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Peer-reviewed publications using GBIF-mediated data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DDEF4-5EC5-4ADF-8B90-C93939640D3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706438" y="12280899"/>
            <a:ext cx="18684875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/resource/</a:t>
            </a:r>
            <a:r>
              <a:rPr lang="en-GB" sz="2000" dirty="0" err="1">
                <a:solidFill>
                  <a:schemeClr val="accent1"/>
                </a:solidFill>
              </a:rPr>
              <a:t>search?contentType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literature&amp;literatureType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journal&amp;relevance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GBIF_USED&amp;peerReview</a:t>
            </a:r>
            <a:r>
              <a:rPr lang="en-GB" sz="2000" dirty="0">
                <a:solidFill>
                  <a:schemeClr val="accent1"/>
                </a:solidFill>
              </a:rPr>
              <a:t>=true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9486202-24CD-3DF3-C042-C74B3B250A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6387323"/>
              </p:ext>
            </p:extLst>
          </p:nvPr>
        </p:nvGraphicFramePr>
        <p:xfrm>
          <a:off x="3514725" y="3257550"/>
          <a:ext cx="17232312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1AC7258-D6B3-C236-9357-F8481623A04D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July 2025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8298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468D1593-90E6-054A-AF0F-E3E380757925}" vid="{1B955668-065A-C54F-9A3A-5EE25FEF0F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29953</TotalTime>
  <Words>1089</Words>
  <Application>Microsoft Macintosh PowerPoint</Application>
  <PresentationFormat>Custom</PresentationFormat>
  <Paragraphs>450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Bitter SemiBold</vt:lpstr>
      <vt:lpstr>Rubik SemiBold</vt:lpstr>
      <vt:lpstr>Rubik</vt:lpstr>
      <vt:lpstr>Roboto Condensed Light</vt:lpstr>
      <vt:lpstr>Rubik Medium</vt:lpstr>
      <vt:lpstr>Bitter</vt:lpstr>
      <vt:lpstr>Source Code Pro Medium</vt:lpstr>
      <vt:lpstr>Arial</vt:lpstr>
      <vt:lpstr>Roboto</vt:lpstr>
      <vt:lpstr>Source Code Pro Bold</vt:lpstr>
      <vt:lpstr>Source Code Pro</vt:lpstr>
      <vt:lpstr>Office Theme</vt:lpstr>
      <vt:lpstr>Overview slides</vt:lpstr>
      <vt:lpstr>PowerPoint Presentation</vt:lpstr>
      <vt:lpstr>Species occurrence records with multimedia evidence</vt:lpstr>
      <vt:lpstr>GBIF Participant countries</vt:lpstr>
      <vt:lpstr>GBIF network of data publishing institutions</vt:lpstr>
      <vt:lpstr>GBIF.org traffic by country: 2025</vt:lpstr>
      <vt:lpstr>Occurrences published by country: 2025</vt:lpstr>
      <vt:lpstr>Data download requests by country: 2025</vt:lpstr>
      <vt:lpstr>Peer-reviewed publications using GBIF-mediated data</vt:lpstr>
      <vt:lpstr>Data use in peer-reviewed journals: 2025</vt:lpstr>
      <vt:lpstr>PowerPoint Presentation</vt:lpstr>
      <vt:lpstr>Hosted portals update</vt:lpstr>
      <vt:lpstr>Metabarcoding data programme</vt:lpstr>
      <vt:lpstr>PowerPoint Presentation</vt:lpstr>
      <vt:lpstr>Providing biodiversity evidence for research and policy</vt:lpstr>
      <vt:lpstr>Sources of biodiversity evidence</vt:lpstr>
      <vt:lpstr>Access to biodiversity evidence</vt:lpstr>
      <vt:lpstr>Uses of biodiversity evidence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Delete before presenting Please read the instruction given in this section</dc:title>
  <dc:subject/>
  <dc:creator>Javier Gamboa Martinez</dc:creator>
  <cp:keywords/>
  <dc:description/>
  <cp:lastModifiedBy>Javier Andres Gamboa Martinez</cp:lastModifiedBy>
  <cp:revision>216</cp:revision>
  <dcterms:created xsi:type="dcterms:W3CDTF">2023-04-27T10:02:36Z</dcterms:created>
  <dcterms:modified xsi:type="dcterms:W3CDTF">2025-10-14T14:04:39Z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